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drawings/drawing1.xml" ContentType="application/vnd.openxmlformats-officedocument.drawingml.chartshapes+xml"/>
  <Override PartName="/ppt/charts/chart15.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2" r:id="rId1"/>
  </p:sldMasterIdLst>
  <p:notesMasterIdLst>
    <p:notesMasterId r:id="rId37"/>
  </p:notesMasterIdLst>
  <p:handoutMasterIdLst>
    <p:handoutMasterId r:id="rId38"/>
  </p:handoutMasterIdLst>
  <p:sldIdLst>
    <p:sldId id="686" r:id="rId2"/>
    <p:sldId id="687" r:id="rId3"/>
    <p:sldId id="688" r:id="rId4"/>
    <p:sldId id="689" r:id="rId5"/>
    <p:sldId id="654" r:id="rId6"/>
    <p:sldId id="665" r:id="rId7"/>
    <p:sldId id="641" r:id="rId8"/>
    <p:sldId id="647" r:id="rId9"/>
    <p:sldId id="635" r:id="rId10"/>
    <p:sldId id="636" r:id="rId11"/>
    <p:sldId id="653" r:id="rId12"/>
    <p:sldId id="699" r:id="rId13"/>
    <p:sldId id="638" r:id="rId14"/>
    <p:sldId id="671" r:id="rId15"/>
    <p:sldId id="672" r:id="rId16"/>
    <p:sldId id="673" r:id="rId17"/>
    <p:sldId id="640" r:id="rId18"/>
    <p:sldId id="643" r:id="rId19"/>
    <p:sldId id="648" r:id="rId20"/>
    <p:sldId id="675" r:id="rId21"/>
    <p:sldId id="674" r:id="rId22"/>
    <p:sldId id="677" r:id="rId23"/>
    <p:sldId id="678" r:id="rId24"/>
    <p:sldId id="681" r:id="rId25"/>
    <p:sldId id="676" r:id="rId26"/>
    <p:sldId id="698" r:id="rId27"/>
    <p:sldId id="679" r:id="rId28"/>
    <p:sldId id="680" r:id="rId29"/>
    <p:sldId id="696" r:id="rId30"/>
    <p:sldId id="682" r:id="rId31"/>
    <p:sldId id="683" r:id="rId32"/>
    <p:sldId id="684" r:id="rId33"/>
    <p:sldId id="685" r:id="rId34"/>
    <p:sldId id="656" r:id="rId35"/>
    <p:sldId id="664" r:id="rId36"/>
  </p:sldIdLst>
  <p:sldSz cx="9144000" cy="6858000" type="screen4x3"/>
  <p:notesSz cx="7010400" cy="9236075"/>
  <p:custDataLst>
    <p:tags r:id="rId39"/>
  </p:custDataLst>
  <p:defaultTextStyle>
    <a:defPPr>
      <a:defRPr lang="en-US"/>
    </a:defPPr>
    <a:lvl1pPr algn="l" rtl="0" eaLnBrk="0" fontAlgn="base" hangingPunct="0">
      <a:spcBef>
        <a:spcPct val="0"/>
      </a:spcBef>
      <a:spcAft>
        <a:spcPct val="0"/>
      </a:spcAft>
      <a:defRPr sz="2000" b="1" kern="1200">
        <a:solidFill>
          <a:schemeClr val="bg1"/>
        </a:solidFill>
        <a:latin typeface="Arial" charset="0"/>
        <a:ea typeface="+mn-ea"/>
        <a:cs typeface="+mn-cs"/>
      </a:defRPr>
    </a:lvl1pPr>
    <a:lvl2pPr marL="457200" algn="l" rtl="0" eaLnBrk="0" fontAlgn="base" hangingPunct="0">
      <a:spcBef>
        <a:spcPct val="0"/>
      </a:spcBef>
      <a:spcAft>
        <a:spcPct val="0"/>
      </a:spcAft>
      <a:defRPr sz="2000" b="1" kern="1200">
        <a:solidFill>
          <a:schemeClr val="bg1"/>
        </a:solidFill>
        <a:latin typeface="Arial" charset="0"/>
        <a:ea typeface="+mn-ea"/>
        <a:cs typeface="+mn-cs"/>
      </a:defRPr>
    </a:lvl2pPr>
    <a:lvl3pPr marL="914400" algn="l" rtl="0" eaLnBrk="0" fontAlgn="base" hangingPunct="0">
      <a:spcBef>
        <a:spcPct val="0"/>
      </a:spcBef>
      <a:spcAft>
        <a:spcPct val="0"/>
      </a:spcAft>
      <a:defRPr sz="2000" b="1" kern="1200">
        <a:solidFill>
          <a:schemeClr val="bg1"/>
        </a:solidFill>
        <a:latin typeface="Arial" charset="0"/>
        <a:ea typeface="+mn-ea"/>
        <a:cs typeface="+mn-cs"/>
      </a:defRPr>
    </a:lvl3pPr>
    <a:lvl4pPr marL="1371600" algn="l" rtl="0" eaLnBrk="0" fontAlgn="base" hangingPunct="0">
      <a:spcBef>
        <a:spcPct val="0"/>
      </a:spcBef>
      <a:spcAft>
        <a:spcPct val="0"/>
      </a:spcAft>
      <a:defRPr sz="2000" b="1" kern="1200">
        <a:solidFill>
          <a:schemeClr val="bg1"/>
        </a:solidFill>
        <a:latin typeface="Arial" charset="0"/>
        <a:ea typeface="+mn-ea"/>
        <a:cs typeface="+mn-cs"/>
      </a:defRPr>
    </a:lvl4pPr>
    <a:lvl5pPr marL="1828800" algn="l" rtl="0" eaLnBrk="0" fontAlgn="base" hangingPunct="0">
      <a:spcBef>
        <a:spcPct val="0"/>
      </a:spcBef>
      <a:spcAft>
        <a:spcPct val="0"/>
      </a:spcAft>
      <a:defRPr sz="2000" b="1" kern="1200">
        <a:solidFill>
          <a:schemeClr val="bg1"/>
        </a:solidFill>
        <a:latin typeface="Arial" charset="0"/>
        <a:ea typeface="+mn-ea"/>
        <a:cs typeface="+mn-cs"/>
      </a:defRPr>
    </a:lvl5pPr>
    <a:lvl6pPr marL="2286000" algn="l" defTabSz="914400" rtl="0" eaLnBrk="1" latinLnBrk="0" hangingPunct="1">
      <a:defRPr sz="2000" b="1" kern="1200">
        <a:solidFill>
          <a:schemeClr val="bg1"/>
        </a:solidFill>
        <a:latin typeface="Arial" charset="0"/>
        <a:ea typeface="+mn-ea"/>
        <a:cs typeface="+mn-cs"/>
      </a:defRPr>
    </a:lvl6pPr>
    <a:lvl7pPr marL="2743200" algn="l" defTabSz="914400" rtl="0" eaLnBrk="1" latinLnBrk="0" hangingPunct="1">
      <a:defRPr sz="2000" b="1" kern="1200">
        <a:solidFill>
          <a:schemeClr val="bg1"/>
        </a:solidFill>
        <a:latin typeface="Arial" charset="0"/>
        <a:ea typeface="+mn-ea"/>
        <a:cs typeface="+mn-cs"/>
      </a:defRPr>
    </a:lvl7pPr>
    <a:lvl8pPr marL="3200400" algn="l" defTabSz="914400" rtl="0" eaLnBrk="1" latinLnBrk="0" hangingPunct="1">
      <a:defRPr sz="2000" b="1" kern="1200">
        <a:solidFill>
          <a:schemeClr val="bg1"/>
        </a:solidFill>
        <a:latin typeface="Arial" charset="0"/>
        <a:ea typeface="+mn-ea"/>
        <a:cs typeface="+mn-cs"/>
      </a:defRPr>
    </a:lvl8pPr>
    <a:lvl9pPr marL="3657600" algn="l" defTabSz="914400" rtl="0" eaLnBrk="1" latinLnBrk="0" hangingPunct="1">
      <a:defRPr sz="2000" b="1"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8D3"/>
    <a:srgbClr val="5D2884"/>
    <a:srgbClr val="317D9F"/>
    <a:srgbClr val="286884"/>
    <a:srgbClr val="3B96BF"/>
    <a:srgbClr val="8497B0"/>
    <a:srgbClr val="2D7393"/>
    <a:srgbClr val="639729"/>
    <a:srgbClr val="7D4EAE"/>
    <a:srgbClr val="B38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47" autoAdjust="0"/>
    <p:restoredTop sz="90608" autoAdjust="0"/>
  </p:normalViewPr>
  <p:slideViewPr>
    <p:cSldViewPr snapToGrid="0">
      <p:cViewPr varScale="1">
        <p:scale>
          <a:sx n="86" d="100"/>
          <a:sy n="86" d="100"/>
        </p:scale>
        <p:origin x="58"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9" d="100"/>
          <a:sy n="59" d="100"/>
        </p:scale>
        <p:origin x="2280" y="6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02256004126599"/>
          <c:y val="0.16954642388451399"/>
          <c:w val="0.53688983963710302"/>
          <c:h val="0.7256401738845219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spPr>
    <a:noFill/>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200" dirty="0" smtClean="0">
                <a:solidFill>
                  <a:srgbClr val="286884"/>
                </a:solidFill>
              </a:rPr>
              <a:t>UMMC– % of Women who are Full Professors</a:t>
            </a:r>
            <a:endParaRPr lang="en-US" sz="1200" dirty="0">
              <a:solidFill>
                <a:srgbClr val="286884"/>
              </a:solidFill>
            </a:endParaRPr>
          </a:p>
        </c:rich>
      </c:tx>
      <c:layout>
        <c:manualLayout>
          <c:xMode val="edge"/>
          <c:yMode val="edge"/>
          <c:x val="0.17403012983337399"/>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639729"/>
              </a:solidFill>
              <a:ln>
                <a:solidFill>
                  <a:srgbClr val="639729"/>
                </a:solidFill>
              </a:ln>
              <a:effectLst/>
            </c:spPr>
          </c:dPt>
          <c:dPt>
            <c:idx val="1"/>
            <c:bubble3D val="0"/>
            <c:spPr>
              <a:solidFill>
                <a:srgbClr val="92D050"/>
              </a:solidFill>
              <a:ln>
                <a:solidFill>
                  <a:srgbClr val="92D05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8.6133332344285501E-4"/>
                  <c:y val="-7.1571805240006996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2.5236642782676798E-2"/>
                  <c:y val="-3.8725784285937703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394658420995399"/>
                      <c:h val="5.4113781713793697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 Full Professors</c:v>
                </c:pt>
                <c:pt idx="1">
                  <c:v>Women Other Ranks</c:v>
                </c:pt>
              </c:strCache>
            </c:strRef>
          </c:cat>
          <c:val>
            <c:numRef>
              <c:f>Sheet1!$B$2:$B$3</c:f>
              <c:numCache>
                <c:formatCode>0%</c:formatCode>
                <c:ptCount val="2"/>
                <c:pt idx="0">
                  <c:v>0.15</c:v>
                </c:pt>
                <c:pt idx="1">
                  <c:v>0.85</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8.9402918262349099E-3"/>
          <c:y val="0.88756083431650301"/>
          <c:w val="0.97487240483750304"/>
          <c:h val="0.11243916568349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200" dirty="0" smtClean="0">
                <a:solidFill>
                  <a:srgbClr val="286884"/>
                </a:solidFill>
              </a:rPr>
              <a:t>UMMC – % of</a:t>
            </a:r>
            <a:r>
              <a:rPr lang="en-US" sz="1200" baseline="0" dirty="0" smtClean="0">
                <a:solidFill>
                  <a:srgbClr val="286884"/>
                </a:solidFill>
              </a:rPr>
              <a:t> Men who are Full Professors</a:t>
            </a:r>
            <a:endParaRPr lang="en-US" sz="1200" dirty="0">
              <a:solidFill>
                <a:srgbClr val="286884"/>
              </a:solidFill>
            </a:endParaRPr>
          </a:p>
        </c:rich>
      </c:tx>
      <c:layout>
        <c:manualLayout>
          <c:xMode val="edge"/>
          <c:yMode val="edge"/>
          <c:x val="0.15228995121583799"/>
          <c:y val="2.599421615527660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8497B0"/>
              </a:solidFill>
              <a:ln>
                <a:solidFill>
                  <a:srgbClr val="8497B0"/>
                </a:solidFill>
              </a:ln>
              <a:effectLst/>
            </c:spPr>
          </c:dPt>
          <c:dPt>
            <c:idx val="1"/>
            <c:bubble3D val="0"/>
            <c:spPr>
              <a:solidFill>
                <a:srgbClr val="C4CDDA"/>
              </a:solidFill>
              <a:ln>
                <a:solidFill>
                  <a:srgbClr val="C4CDDA"/>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1.7255512417626701E-2"/>
                  <c:y val="3.0578480053237801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2.1613279679754099E-2"/>
                  <c:y val="-6.73259986584612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394658420995399"/>
                      <c:h val="7.2384862961870702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Men Full Professors</c:v>
                </c:pt>
                <c:pt idx="1">
                  <c:v>Men Other Ranks</c:v>
                </c:pt>
              </c:strCache>
            </c:strRef>
          </c:cat>
          <c:val>
            <c:numRef>
              <c:f>Sheet1!$B$2:$B$3</c:f>
              <c:numCache>
                <c:formatCode>0%</c:formatCode>
                <c:ptCount val="2"/>
                <c:pt idx="0">
                  <c:v>0.36</c:v>
                </c:pt>
                <c:pt idx="1">
                  <c:v>0.64</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1.69356562038966E-3"/>
          <c:y val="0.851416237953733"/>
          <c:w val="0.996612583455039"/>
          <c:h val="0.11243916568349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200" dirty="0" smtClean="0">
                <a:solidFill>
                  <a:srgbClr val="286884"/>
                </a:solidFill>
              </a:rPr>
              <a:t>National % of Women who are Full Professors</a:t>
            </a:r>
            <a:endParaRPr lang="en-US" sz="1200" dirty="0">
              <a:solidFill>
                <a:srgbClr val="286884"/>
              </a:solidFill>
            </a:endParaRPr>
          </a:p>
        </c:rich>
      </c:tx>
      <c:layout>
        <c:manualLayout>
          <c:xMode val="edge"/>
          <c:yMode val="edge"/>
          <c:x val="0.17765349293629601"/>
          <c:y val="7.921925448698019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639729"/>
              </a:solidFill>
              <a:ln>
                <a:solidFill>
                  <a:srgbClr val="639729"/>
                </a:solidFill>
              </a:ln>
              <a:effectLst/>
            </c:spPr>
          </c:dPt>
          <c:dPt>
            <c:idx val="1"/>
            <c:bubble3D val="0"/>
            <c:spPr>
              <a:solidFill>
                <a:srgbClr val="92D050"/>
              </a:solidFill>
              <a:ln>
                <a:solidFill>
                  <a:srgbClr val="92D05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8.6133332344285501E-4"/>
                  <c:y val="-7.1571805240006996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1.7989916576831501E-2"/>
                  <c:y val="-1.9857866765479099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1193310415799"/>
                      <c:h val="8.24156579944815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 Full Professors</c:v>
                </c:pt>
                <c:pt idx="1">
                  <c:v>Women Other Ranks</c:v>
                </c:pt>
              </c:strCache>
            </c:strRef>
          </c:cat>
          <c:val>
            <c:numRef>
              <c:f>Sheet1!$B$2:$B$3</c:f>
              <c:numCache>
                <c:formatCode>0%</c:formatCode>
                <c:ptCount val="2"/>
                <c:pt idx="0">
                  <c:v>0.13</c:v>
                </c:pt>
                <c:pt idx="1">
                  <c:v>0.87</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8.9402918262349099E-3"/>
          <c:y val="0.88756083431650301"/>
          <c:w val="0.97487240483750304"/>
          <c:h val="0.11243916568349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200" dirty="0" smtClean="0">
                <a:solidFill>
                  <a:srgbClr val="286884"/>
                </a:solidFill>
              </a:rPr>
              <a:t>National – % of</a:t>
            </a:r>
            <a:r>
              <a:rPr lang="en-US" sz="1200" baseline="0" dirty="0" smtClean="0">
                <a:solidFill>
                  <a:srgbClr val="286884"/>
                </a:solidFill>
              </a:rPr>
              <a:t> Men who are Full Professors</a:t>
            </a:r>
            <a:endParaRPr lang="en-US" sz="1200" dirty="0">
              <a:solidFill>
                <a:srgbClr val="286884"/>
              </a:solidFill>
            </a:endParaRPr>
          </a:p>
        </c:rich>
      </c:tx>
      <c:layout>
        <c:manualLayout>
          <c:xMode val="edge"/>
          <c:yMode val="edge"/>
          <c:x val="0.15953667742168301"/>
          <c:y val="3.95484346300677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8497B0"/>
              </a:solidFill>
              <a:ln>
                <a:solidFill>
                  <a:srgbClr val="8497B0"/>
                </a:solidFill>
              </a:ln>
              <a:effectLst/>
            </c:spPr>
          </c:dPt>
          <c:dPt>
            <c:idx val="1"/>
            <c:bubble3D val="0"/>
            <c:spPr>
              <a:solidFill>
                <a:srgbClr val="C4CDDA"/>
              </a:solidFill>
              <a:ln>
                <a:solidFill>
                  <a:srgbClr val="C4CDDA"/>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1.0008755985325E-2"/>
                  <c:y val="1.2506167880913599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2.7048262911226799E-2"/>
                  <c:y val="-6.5066830123663599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4816673518722"/>
                      <c:h val="5.8830644487079503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Men Full Professors</c:v>
                </c:pt>
                <c:pt idx="1">
                  <c:v>Men Other Ranks</c:v>
                </c:pt>
              </c:strCache>
            </c:strRef>
          </c:cat>
          <c:val>
            <c:numRef>
              <c:f>Sheet1!$B$2:$B$3</c:f>
              <c:numCache>
                <c:formatCode>0%</c:formatCode>
                <c:ptCount val="2"/>
                <c:pt idx="0">
                  <c:v>0.28999999999999998</c:v>
                </c:pt>
                <c:pt idx="1">
                  <c:v>0.71</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1.69356562038966E-3"/>
          <c:y val="0.851416237953733"/>
          <c:w val="0.996612583455039"/>
          <c:h val="0.11243916568349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3945209973753281"/>
          <c:y val="7.4823799598579585E-2"/>
          <c:w val="0.80481576166615532"/>
          <c:h val="0.91133549482785237"/>
        </c:manualLayout>
      </c:layout>
      <c:doughnut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Sheet2!$A$3:$A$7</c:f>
              <c:strCache>
                <c:ptCount val="5"/>
                <c:pt idx="0">
                  <c:v>Full Professors</c:v>
                </c:pt>
                <c:pt idx="1">
                  <c:v>Associate Professors</c:v>
                </c:pt>
                <c:pt idx="2">
                  <c:v>Assistant Professors</c:v>
                </c:pt>
                <c:pt idx="3">
                  <c:v>Instructors</c:v>
                </c:pt>
                <c:pt idx="4">
                  <c:v>Other Ranks</c:v>
                </c:pt>
              </c:strCache>
            </c:strRef>
          </c:cat>
          <c:val>
            <c:numRef>
              <c:f>Sheet2!$B$3:$B$7</c:f>
              <c:numCache>
                <c:formatCode>General</c:formatCode>
                <c:ptCount val="5"/>
              </c:numCache>
            </c:numRef>
          </c:val>
        </c:ser>
        <c:ser>
          <c:idx val="1"/>
          <c:order val="1"/>
          <c:spPr>
            <a:ln w="38100">
              <a:solidFill>
                <a:schemeClr val="accent6">
                  <a:lumMod val="60000"/>
                  <a:lumOff val="40000"/>
                </a:schemeClr>
              </a:solidFill>
            </a:ln>
          </c:spPr>
          <c:dLbls>
            <c:dLbl>
              <c:idx val="0"/>
              <c:layout>
                <c:manualLayout>
                  <c:x val="0.24382716049382716"/>
                  <c:y val="-1.6465441819772528E-2"/>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12962962962962962"/>
                  <c:y val="0.10185185185185176"/>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6975308641975309"/>
                  <c:y val="8.3820854630013347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2839506172839506"/>
                  <c:y val="-5.9527098586360915E-3"/>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1.2345435987168271E-2"/>
                  <c:y val="0.31192530621172354"/>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200" b="1">
                    <a:solidFill>
                      <a:schemeClr val="accent6">
                        <a:lumMod val="50000"/>
                      </a:schemeClr>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Sheet2!$A$3:$A$7</c:f>
              <c:strCache>
                <c:ptCount val="5"/>
                <c:pt idx="0">
                  <c:v>Full Professors</c:v>
                </c:pt>
                <c:pt idx="1">
                  <c:v>Associate Professors</c:v>
                </c:pt>
                <c:pt idx="2">
                  <c:v>Assistant Professors</c:v>
                </c:pt>
                <c:pt idx="3">
                  <c:v>Instructors</c:v>
                </c:pt>
                <c:pt idx="4">
                  <c:v>Other Ranks</c:v>
                </c:pt>
              </c:strCache>
            </c:strRef>
          </c:cat>
          <c:val>
            <c:numRef>
              <c:f>Sheet2!$C$3:$C$7</c:f>
              <c:numCache>
                <c:formatCode>General</c:formatCode>
                <c:ptCount val="5"/>
                <c:pt idx="0">
                  <c:v>39</c:v>
                </c:pt>
                <c:pt idx="1">
                  <c:v>54</c:v>
                </c:pt>
                <c:pt idx="2">
                  <c:v>104</c:v>
                </c:pt>
                <c:pt idx="3">
                  <c:v>54</c:v>
                </c:pt>
                <c:pt idx="4">
                  <c:v>1</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13554467910612297"/>
          <c:y val="9.4275445507583155E-2"/>
          <c:w val="0.76710329433119928"/>
          <c:h val="0.90572455449241684"/>
        </c:manualLayout>
      </c:layout>
      <c:doughnut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Sheet2!$A$33:$A$37</c:f>
              <c:strCache>
                <c:ptCount val="5"/>
                <c:pt idx="0">
                  <c:v>Full Professors</c:v>
                </c:pt>
                <c:pt idx="1">
                  <c:v>Associate Professors</c:v>
                </c:pt>
                <c:pt idx="2">
                  <c:v>Assistant Professors</c:v>
                </c:pt>
                <c:pt idx="3">
                  <c:v>Instructors</c:v>
                </c:pt>
                <c:pt idx="4">
                  <c:v>Other Ranks</c:v>
                </c:pt>
              </c:strCache>
            </c:strRef>
          </c:cat>
          <c:val>
            <c:numRef>
              <c:f>Sheet2!$B$33:$B$37</c:f>
              <c:numCache>
                <c:formatCode>General</c:formatCode>
                <c:ptCount val="5"/>
              </c:numCache>
            </c:numRef>
          </c:val>
        </c:ser>
        <c:ser>
          <c:idx val="1"/>
          <c:order val="1"/>
          <c:spPr>
            <a:ln w="38100">
              <a:solidFill>
                <a:schemeClr val="accent5">
                  <a:lumMod val="60000"/>
                  <a:lumOff val="40000"/>
                </a:schemeClr>
              </a:solidFill>
            </a:ln>
          </c:spPr>
          <c:dLbls>
            <c:dLbl>
              <c:idx val="0"/>
              <c:layout>
                <c:manualLayout>
                  <c:x val="0.11728395061728394"/>
                  <c:y val="-0.20436570428696413"/>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36419728783902011"/>
                  <c:y val="-1.3888888888888888E-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8740108875279479"/>
                  <c:y val="9.920713035870516E-3"/>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17283950617283952"/>
                  <c:y val="-3.5808180227471564E-2"/>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3.3950617283950615E-2"/>
                  <c:y val="0.3125"/>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200" b="1">
                    <a:solidFill>
                      <a:schemeClr val="accent5">
                        <a:lumMod val="75000"/>
                      </a:schemeClr>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Sheet2!$A$33:$A$37</c:f>
              <c:strCache>
                <c:ptCount val="5"/>
                <c:pt idx="0">
                  <c:v>Full Professors</c:v>
                </c:pt>
                <c:pt idx="1">
                  <c:v>Associate Professors</c:v>
                </c:pt>
                <c:pt idx="2">
                  <c:v>Assistant Professors</c:v>
                </c:pt>
                <c:pt idx="3">
                  <c:v>Instructors</c:v>
                </c:pt>
                <c:pt idx="4">
                  <c:v>Other Ranks</c:v>
                </c:pt>
              </c:strCache>
            </c:strRef>
          </c:cat>
          <c:val>
            <c:numRef>
              <c:f>Sheet2!$C$33:$C$37</c:f>
              <c:numCache>
                <c:formatCode>General</c:formatCode>
                <c:ptCount val="5"/>
                <c:pt idx="0">
                  <c:v>156</c:v>
                </c:pt>
                <c:pt idx="1">
                  <c:v>104</c:v>
                </c:pt>
                <c:pt idx="2">
                  <c:v>160</c:v>
                </c:pt>
                <c:pt idx="3">
                  <c:v>18</c:v>
                </c:pt>
                <c:pt idx="4">
                  <c:v>0</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solidFill>
                  <a:srgbClr val="286884"/>
                </a:solidFill>
              </a:rPr>
              <a:t>UMMC</a:t>
            </a:r>
            <a:endParaRPr lang="en-US" sz="1800" dirty="0">
              <a:solidFill>
                <a:srgbClr val="286884"/>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54023096944701"/>
          <c:y val="0.130406601757765"/>
          <c:w val="0.84740404977839401"/>
          <c:h val="0.66857765012167503"/>
        </c:manualLayout>
      </c:layout>
      <c:barChart>
        <c:barDir val="bar"/>
        <c:grouping val="percentStacked"/>
        <c:varyColors val="0"/>
        <c:ser>
          <c:idx val="0"/>
          <c:order val="0"/>
          <c:tx>
            <c:strRef>
              <c:f>Sheet1!$B$1</c:f>
              <c:strCache>
                <c:ptCount val="1"/>
                <c:pt idx="0">
                  <c:v>Women</c:v>
                </c:pt>
              </c:strCache>
            </c:strRef>
          </c:tx>
          <c:spPr>
            <a:solidFill>
              <a:srgbClr val="92D050"/>
            </a:solidFill>
            <a:ln>
              <a:solidFill>
                <a:srgbClr val="92D050"/>
              </a:solidFill>
            </a:ln>
            <a:effectLst/>
          </c:spPr>
          <c:invertIfNegative val="0"/>
          <c:dLbls>
            <c:dLbl>
              <c:idx val="0"/>
              <c:layout>
                <c:manualLayout>
                  <c:x val="-1.09039198270657E-2"/>
                  <c:y val="-3.70319994083965E-3"/>
                </c:manualLayout>
              </c:layout>
              <c:showLegendKey val="0"/>
              <c:showVal val="1"/>
              <c:showCatName val="0"/>
              <c:showSerName val="0"/>
              <c:showPercent val="0"/>
              <c:showBubbleSize val="0"/>
              <c:extLst>
                <c:ext xmlns:c15="http://schemas.microsoft.com/office/drawing/2012/chart" uri="{CE6537A1-D6FC-4f65-9D91-7224C49458BB}">
                  <c15:layout>
                    <c:manualLayout>
                      <c:w val="8.5847864239764399E-2"/>
                      <c:h val="5.8830738025312197E-2"/>
                    </c:manualLayout>
                  </c15:layout>
                </c:ext>
              </c:extLst>
            </c:dLbl>
            <c:dLbl>
              <c:idx val="1"/>
              <c:layout>
                <c:manualLayout>
                  <c:x val="-3.1413474999490501E-3"/>
                  <c:y val="-4.0276574615992098E-4"/>
                </c:manualLayout>
              </c:layout>
              <c:showLegendKey val="0"/>
              <c:showVal val="1"/>
              <c:showCatName val="0"/>
              <c:showSerName val="0"/>
              <c:showPercent val="0"/>
              <c:showBubbleSize val="0"/>
              <c:extLst>
                <c:ext xmlns:c15="http://schemas.microsoft.com/office/drawing/2012/chart" uri="{CE6537A1-D6FC-4f65-9D91-7224C49458BB}">
                  <c15:layout>
                    <c:manualLayout>
                      <c:w val="8.0897813096264606E-2"/>
                      <c:h val="5.8830740125102199E-2"/>
                    </c:manualLayout>
                  </c15:layout>
                </c:ext>
              </c:extLst>
            </c:dLbl>
            <c:dLbl>
              <c:idx val="2"/>
              <c:layout>
                <c:manualLayout>
                  <c:x val="-5.7174278706555501E-17"/>
                  <c:y val="2.9379450231359198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Tenured Positions</c:v>
                </c:pt>
                <c:pt idx="1">
                  <c:v>Promotions to Full Professor</c:v>
                </c:pt>
                <c:pt idx="2">
                  <c:v>Promotions to Associate Professor</c:v>
                </c:pt>
              </c:strCache>
            </c:strRef>
          </c:cat>
          <c:val>
            <c:numRef>
              <c:f>Sheet1!$B$2:$B$4</c:f>
              <c:numCache>
                <c:formatCode>0%</c:formatCode>
                <c:ptCount val="3"/>
                <c:pt idx="0">
                  <c:v>0.28999999999999998</c:v>
                </c:pt>
                <c:pt idx="1">
                  <c:v>0.42</c:v>
                </c:pt>
                <c:pt idx="2">
                  <c:v>0.54</c:v>
                </c:pt>
              </c:numCache>
            </c:numRef>
          </c:val>
        </c:ser>
        <c:ser>
          <c:idx val="1"/>
          <c:order val="1"/>
          <c:tx>
            <c:strRef>
              <c:f>Sheet1!$C$1</c:f>
              <c:strCache>
                <c:ptCount val="1"/>
                <c:pt idx="0">
                  <c:v>Men</c:v>
                </c:pt>
              </c:strCache>
            </c:strRef>
          </c:tx>
          <c:spPr>
            <a:solidFill>
              <a:schemeClr val="tx2">
                <a:lumMod val="60000"/>
                <a:lumOff val="40000"/>
              </a:schemeClr>
            </a:solidFill>
            <a:ln>
              <a:solidFill>
                <a:srgbClr val="8497B0"/>
              </a:solidFill>
            </a:ln>
            <a:effectLst/>
          </c:spPr>
          <c:invertIfNegative val="0"/>
          <c:dLbls>
            <c:dLbl>
              <c:idx val="0"/>
              <c:layout>
                <c:manualLayout>
                  <c:x val="-3.1186330466565801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3541803122820501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186330466564699E-3"/>
                  <c:y val="9.3917048743899098E-2"/>
                </c:manualLayout>
              </c:layout>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Tenured Positions</c:v>
                </c:pt>
                <c:pt idx="1">
                  <c:v>Promotions to Full Professor</c:v>
                </c:pt>
                <c:pt idx="2">
                  <c:v>Promotions to Associate Professor</c:v>
                </c:pt>
              </c:strCache>
            </c:strRef>
          </c:cat>
          <c:val>
            <c:numRef>
              <c:f>Sheet1!$C$2:$C$4</c:f>
              <c:numCache>
                <c:formatCode>0%</c:formatCode>
                <c:ptCount val="3"/>
                <c:pt idx="0">
                  <c:v>0.71</c:v>
                </c:pt>
                <c:pt idx="1">
                  <c:v>0.57999999999999996</c:v>
                </c:pt>
                <c:pt idx="2">
                  <c:v>0.46</c:v>
                </c:pt>
              </c:numCache>
            </c:numRef>
          </c:val>
        </c:ser>
        <c:dLbls>
          <c:showLegendKey val="0"/>
          <c:showVal val="0"/>
          <c:showCatName val="0"/>
          <c:showSerName val="0"/>
          <c:showPercent val="0"/>
          <c:showBubbleSize val="0"/>
        </c:dLbls>
        <c:gapWidth val="219"/>
        <c:overlap val="100"/>
        <c:axId val="274147088"/>
        <c:axId val="274147480"/>
      </c:barChart>
      <c:catAx>
        <c:axId val="27414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74147480"/>
        <c:crosses val="autoZero"/>
        <c:auto val="1"/>
        <c:lblAlgn val="ctr"/>
        <c:lblOffset val="100"/>
        <c:noMultiLvlLbl val="0"/>
      </c:catAx>
      <c:valAx>
        <c:axId val="27414748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147088"/>
        <c:crosses val="autoZero"/>
        <c:crossBetween val="between"/>
      </c:valAx>
      <c:spPr>
        <a:noFill/>
        <a:ln>
          <a:noFill/>
        </a:ln>
        <a:effectLst/>
      </c:spPr>
    </c:plotArea>
    <c:legend>
      <c:legendPos val="b"/>
      <c:layout>
        <c:manualLayout>
          <c:xMode val="edge"/>
          <c:yMode val="edge"/>
          <c:x val="0.31747905420454398"/>
          <c:y val="0.91794354412727897"/>
          <c:w val="0.327618049469378"/>
          <c:h val="6.86397346235922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800" dirty="0" smtClean="0">
                <a:solidFill>
                  <a:srgbClr val="286884"/>
                </a:solidFill>
              </a:rPr>
              <a:t>National</a:t>
            </a:r>
            <a:endParaRPr lang="en-US" sz="1800" dirty="0">
              <a:solidFill>
                <a:srgbClr val="286884"/>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54023096944701"/>
          <c:y val="0.130406601757765"/>
          <c:w val="0.84740404977839401"/>
          <c:h val="0.66857765012167503"/>
        </c:manualLayout>
      </c:layout>
      <c:barChart>
        <c:barDir val="bar"/>
        <c:grouping val="percentStacked"/>
        <c:varyColors val="0"/>
        <c:ser>
          <c:idx val="0"/>
          <c:order val="0"/>
          <c:tx>
            <c:strRef>
              <c:f>Sheet1!$B$1</c:f>
              <c:strCache>
                <c:ptCount val="1"/>
                <c:pt idx="0">
                  <c:v>Women</c:v>
                </c:pt>
              </c:strCache>
            </c:strRef>
          </c:tx>
          <c:spPr>
            <a:solidFill>
              <a:srgbClr val="92D050"/>
            </a:solidFill>
            <a:ln>
              <a:solidFill>
                <a:srgbClr val="92D050"/>
              </a:solidFill>
            </a:ln>
            <a:effectLst/>
          </c:spPr>
          <c:invertIfNegative val="0"/>
          <c:dLbls>
            <c:dLbl>
              <c:idx val="0"/>
              <c:layout>
                <c:manualLayout>
                  <c:x val="-1.09039198270657E-2"/>
                  <c:y val="-3.70319994083965E-3"/>
                </c:manualLayout>
              </c:layout>
              <c:showLegendKey val="0"/>
              <c:showVal val="1"/>
              <c:showCatName val="0"/>
              <c:showSerName val="0"/>
              <c:showPercent val="0"/>
              <c:showBubbleSize val="0"/>
              <c:extLst>
                <c:ext xmlns:c15="http://schemas.microsoft.com/office/drawing/2012/chart" uri="{CE6537A1-D6FC-4f65-9D91-7224C49458BB}">
                  <c15:layout>
                    <c:manualLayout>
                      <c:w val="8.5847864239764399E-2"/>
                      <c:h val="5.8830738025312197E-2"/>
                    </c:manualLayout>
                  </c15:layout>
                </c:ext>
              </c:extLst>
            </c:dLbl>
            <c:dLbl>
              <c:idx val="1"/>
              <c:layout>
                <c:manualLayout>
                  <c:x val="-3.1413474999490501E-3"/>
                  <c:y val="-4.0276574615992098E-4"/>
                </c:manualLayout>
              </c:layout>
              <c:showLegendKey val="0"/>
              <c:showVal val="1"/>
              <c:showCatName val="0"/>
              <c:showSerName val="0"/>
              <c:showPercent val="0"/>
              <c:showBubbleSize val="0"/>
              <c:extLst>
                <c:ext xmlns:c15="http://schemas.microsoft.com/office/drawing/2012/chart" uri="{CE6537A1-D6FC-4f65-9D91-7224C49458BB}">
                  <c15:layout>
                    <c:manualLayout>
                      <c:w val="8.0897813096264606E-2"/>
                      <c:h val="5.8830740125102199E-2"/>
                    </c:manualLayout>
                  </c15:layout>
                </c:ext>
              </c:extLst>
            </c:dLbl>
            <c:dLbl>
              <c:idx val="2"/>
              <c:layout>
                <c:manualLayout>
                  <c:x val="-5.7174278706555501E-17"/>
                  <c:y val="2.9379450231359198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Tenured Positions</c:v>
                </c:pt>
                <c:pt idx="1">
                  <c:v>Promotions to Full Professor</c:v>
                </c:pt>
                <c:pt idx="2">
                  <c:v>Promotions to Associate Professor</c:v>
                </c:pt>
              </c:strCache>
            </c:strRef>
          </c:cat>
          <c:val>
            <c:numRef>
              <c:f>Sheet1!$B$2:$B$4</c:f>
              <c:numCache>
                <c:formatCode>0%</c:formatCode>
                <c:ptCount val="3"/>
                <c:pt idx="0">
                  <c:v>0.3</c:v>
                </c:pt>
                <c:pt idx="1">
                  <c:v>0.31</c:v>
                </c:pt>
                <c:pt idx="2">
                  <c:v>0.4</c:v>
                </c:pt>
              </c:numCache>
            </c:numRef>
          </c:val>
        </c:ser>
        <c:ser>
          <c:idx val="1"/>
          <c:order val="1"/>
          <c:tx>
            <c:strRef>
              <c:f>Sheet1!$C$1</c:f>
              <c:strCache>
                <c:ptCount val="1"/>
                <c:pt idx="0">
                  <c:v>Men</c:v>
                </c:pt>
              </c:strCache>
            </c:strRef>
          </c:tx>
          <c:spPr>
            <a:solidFill>
              <a:schemeClr val="tx2">
                <a:lumMod val="60000"/>
                <a:lumOff val="40000"/>
              </a:schemeClr>
            </a:solidFill>
            <a:ln>
              <a:solidFill>
                <a:srgbClr val="8497B0"/>
              </a:solidFill>
            </a:ln>
            <a:effectLst/>
          </c:spPr>
          <c:invertIfNegative val="0"/>
          <c:dLbls>
            <c:dLbl>
              <c:idx val="0"/>
              <c:layout>
                <c:manualLayout>
                  <c:x val="-3.1186330466565801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3541803122820501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
                </c:manualLayout>
              </c:layout>
              <c:tx>
                <c:rich>
                  <a:bodyPr/>
                  <a:lstStyle/>
                  <a:p>
                    <a:fld id="{EB2D957C-D879-4321-AA28-A839EC43B5A6}" type="VALUE">
                      <a:rPr lang="en-US" sz="900">
                        <a:ln>
                          <a:noFill/>
                        </a:ln>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3.1186330466564699E-3"/>
                  <c:y val="9.3917048743899098E-2"/>
                </c:manualLayout>
              </c:layout>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noFill/>
                    </a:ln>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Tenured Positions</c:v>
                </c:pt>
                <c:pt idx="1">
                  <c:v>Promotions to Full Professor</c:v>
                </c:pt>
                <c:pt idx="2">
                  <c:v>Promotions to Associate Professor</c:v>
                </c:pt>
              </c:strCache>
            </c:strRef>
          </c:cat>
          <c:val>
            <c:numRef>
              <c:f>Sheet1!$C$2:$C$4</c:f>
              <c:numCache>
                <c:formatCode>0%</c:formatCode>
                <c:ptCount val="3"/>
                <c:pt idx="0">
                  <c:v>0.7</c:v>
                </c:pt>
                <c:pt idx="1">
                  <c:v>0.69</c:v>
                </c:pt>
                <c:pt idx="2">
                  <c:v>0.6</c:v>
                </c:pt>
              </c:numCache>
            </c:numRef>
          </c:val>
        </c:ser>
        <c:dLbls>
          <c:showLegendKey val="0"/>
          <c:showVal val="0"/>
          <c:showCatName val="0"/>
          <c:showSerName val="0"/>
          <c:showPercent val="0"/>
          <c:showBubbleSize val="0"/>
        </c:dLbls>
        <c:gapWidth val="219"/>
        <c:overlap val="100"/>
        <c:axId val="274148264"/>
        <c:axId val="274632200"/>
      </c:barChart>
      <c:catAx>
        <c:axId val="274148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74632200"/>
        <c:crosses val="autoZero"/>
        <c:auto val="1"/>
        <c:lblAlgn val="ctr"/>
        <c:lblOffset val="100"/>
        <c:noMultiLvlLbl val="0"/>
      </c:catAx>
      <c:valAx>
        <c:axId val="27463220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148264"/>
        <c:crosses val="autoZero"/>
        <c:crossBetween val="between"/>
      </c:valAx>
      <c:spPr>
        <a:noFill/>
        <a:ln>
          <a:noFill/>
        </a:ln>
        <a:effectLst/>
      </c:spPr>
    </c:plotArea>
    <c:legend>
      <c:legendPos val="b"/>
      <c:layout>
        <c:manualLayout>
          <c:xMode val="edge"/>
          <c:yMode val="edge"/>
          <c:x val="0.31747905420454398"/>
          <c:y val="0.91794354412727897"/>
          <c:w val="0.327618049469378"/>
          <c:h val="6.86397346235922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solidFill>
                  <a:srgbClr val="286884"/>
                </a:solidFill>
              </a:rPr>
              <a:t>UMMC</a:t>
            </a:r>
            <a:endParaRPr lang="en-US" sz="1800" dirty="0">
              <a:solidFill>
                <a:srgbClr val="286884"/>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54023096944701"/>
          <c:y val="0.130406601757765"/>
          <c:w val="0.84740404977839401"/>
          <c:h val="0.66857765012167503"/>
        </c:manualLayout>
      </c:layout>
      <c:barChart>
        <c:barDir val="bar"/>
        <c:grouping val="percentStacked"/>
        <c:varyColors val="0"/>
        <c:ser>
          <c:idx val="0"/>
          <c:order val="0"/>
          <c:tx>
            <c:strRef>
              <c:f>Sheet1!$B$1</c:f>
              <c:strCache>
                <c:ptCount val="1"/>
                <c:pt idx="0">
                  <c:v>Women</c:v>
                </c:pt>
              </c:strCache>
            </c:strRef>
          </c:tx>
          <c:spPr>
            <a:solidFill>
              <a:srgbClr val="92D050"/>
            </a:solidFill>
            <a:ln>
              <a:solidFill>
                <a:srgbClr val="92D050"/>
              </a:solidFill>
            </a:ln>
            <a:effectLst/>
          </c:spPr>
          <c:invertIfNegative val="0"/>
          <c:dLbls>
            <c:dLbl>
              <c:idx val="0"/>
              <c:layout>
                <c:manualLayout>
                  <c:x val="-1.09039198270657E-2"/>
                  <c:y val="-3.70319994083965E-3"/>
                </c:manualLayout>
              </c:layout>
              <c:showLegendKey val="0"/>
              <c:showVal val="1"/>
              <c:showCatName val="0"/>
              <c:showSerName val="0"/>
              <c:showPercent val="0"/>
              <c:showBubbleSize val="0"/>
              <c:extLst>
                <c:ext xmlns:c15="http://schemas.microsoft.com/office/drawing/2012/chart" uri="{CE6537A1-D6FC-4f65-9D91-7224C49458BB}">
                  <c15:layout>
                    <c:manualLayout>
                      <c:w val="8.5847864239764399E-2"/>
                      <c:h val="5.8830738025312197E-2"/>
                    </c:manualLayout>
                  </c15:layout>
                </c:ext>
              </c:extLst>
            </c:dLbl>
            <c:dLbl>
              <c:idx val="1"/>
              <c:layout>
                <c:manualLayout>
                  <c:x val="-3.1413474999490501E-3"/>
                  <c:y val="-4.0276574615992098E-4"/>
                </c:manualLayout>
              </c:layout>
              <c:showLegendKey val="0"/>
              <c:showVal val="1"/>
              <c:showCatName val="0"/>
              <c:showSerName val="0"/>
              <c:showPercent val="0"/>
              <c:showBubbleSize val="0"/>
              <c:extLst>
                <c:ext xmlns:c15="http://schemas.microsoft.com/office/drawing/2012/chart" uri="{CE6537A1-D6FC-4f65-9D91-7224C49458BB}">
                  <c15:layout>
                    <c:manualLayout>
                      <c:w val="8.0897813096264606E-2"/>
                      <c:h val="5.8830740125102199E-2"/>
                    </c:manualLayout>
                  </c15:layout>
                </c:ext>
              </c:extLst>
            </c:dLbl>
            <c:dLbl>
              <c:idx val="2"/>
              <c:layout>
                <c:manualLayout>
                  <c:x val="-3.1186330466565302E-3"/>
                  <c:y val="-3.7704156014283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2372660933129398E-3"/>
                  <c:y val="-3.4888757421460201E-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Division Chief</c:v>
                </c:pt>
                <c:pt idx="1">
                  <c:v>Associate/Vice Chair</c:v>
                </c:pt>
                <c:pt idx="2">
                  <c:v>Department Chair</c:v>
                </c:pt>
                <c:pt idx="3">
                  <c:v>Assistant Dean</c:v>
                </c:pt>
                <c:pt idx="4">
                  <c:v>Associate Dean</c:v>
                </c:pt>
                <c:pt idx="5">
                  <c:v>Senior Associate/Vice Dean</c:v>
                </c:pt>
              </c:strCache>
            </c:strRef>
          </c:cat>
          <c:val>
            <c:numRef>
              <c:f>Sheet1!$B$2:$B$7</c:f>
              <c:numCache>
                <c:formatCode>0%</c:formatCode>
                <c:ptCount val="6"/>
                <c:pt idx="0">
                  <c:v>0.2</c:v>
                </c:pt>
                <c:pt idx="1">
                  <c:v>0.43</c:v>
                </c:pt>
                <c:pt idx="2">
                  <c:v>0.09</c:v>
                </c:pt>
                <c:pt idx="3">
                  <c:v>0.5</c:v>
                </c:pt>
                <c:pt idx="4">
                  <c:v>0.5</c:v>
                </c:pt>
                <c:pt idx="5">
                  <c:v>1</c:v>
                </c:pt>
              </c:numCache>
            </c:numRef>
          </c:val>
        </c:ser>
        <c:ser>
          <c:idx val="1"/>
          <c:order val="1"/>
          <c:tx>
            <c:strRef>
              <c:f>Sheet1!$C$1</c:f>
              <c:strCache>
                <c:ptCount val="1"/>
                <c:pt idx="0">
                  <c:v>Men</c:v>
                </c:pt>
              </c:strCache>
            </c:strRef>
          </c:tx>
          <c:spPr>
            <a:solidFill>
              <a:schemeClr val="tx2">
                <a:lumMod val="60000"/>
                <a:lumOff val="40000"/>
              </a:schemeClr>
            </a:solidFill>
            <a:ln>
              <a:solidFill>
                <a:srgbClr val="8497B0"/>
              </a:solidFill>
            </a:ln>
            <a:effectLst/>
          </c:spPr>
          <c:invertIfNegative val="0"/>
          <c:dLbls>
            <c:dLbl>
              <c:idx val="0"/>
              <c:layout>
                <c:manualLayout>
                  <c:x val="-3.1186330466565801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3541803122820501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186330466563602E-3"/>
                  <c:y val="3.354180312282050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Division Chief</c:v>
                </c:pt>
                <c:pt idx="1">
                  <c:v>Associate/Vice Chair</c:v>
                </c:pt>
                <c:pt idx="2">
                  <c:v>Department Chair</c:v>
                </c:pt>
                <c:pt idx="3">
                  <c:v>Assistant Dean</c:v>
                </c:pt>
                <c:pt idx="4">
                  <c:v>Associate Dean</c:v>
                </c:pt>
                <c:pt idx="5">
                  <c:v>Senior Associate/Vice Dean</c:v>
                </c:pt>
              </c:strCache>
            </c:strRef>
          </c:cat>
          <c:val>
            <c:numRef>
              <c:f>Sheet1!$C$2:$C$7</c:f>
              <c:numCache>
                <c:formatCode>0%</c:formatCode>
                <c:ptCount val="6"/>
                <c:pt idx="0">
                  <c:v>0.8</c:v>
                </c:pt>
                <c:pt idx="1">
                  <c:v>0.56999999999999995</c:v>
                </c:pt>
                <c:pt idx="2">
                  <c:v>0.91</c:v>
                </c:pt>
                <c:pt idx="3">
                  <c:v>0.5</c:v>
                </c:pt>
                <c:pt idx="4">
                  <c:v>0.5</c:v>
                </c:pt>
                <c:pt idx="5">
                  <c:v>0</c:v>
                </c:pt>
              </c:numCache>
            </c:numRef>
          </c:val>
        </c:ser>
        <c:dLbls>
          <c:showLegendKey val="0"/>
          <c:showVal val="0"/>
          <c:showCatName val="0"/>
          <c:showSerName val="0"/>
          <c:showPercent val="0"/>
          <c:showBubbleSize val="0"/>
        </c:dLbls>
        <c:gapWidth val="219"/>
        <c:overlap val="100"/>
        <c:axId val="274632984"/>
        <c:axId val="274633376"/>
      </c:barChart>
      <c:catAx>
        <c:axId val="274632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74633376"/>
        <c:crosses val="autoZero"/>
        <c:auto val="1"/>
        <c:lblAlgn val="ctr"/>
        <c:lblOffset val="100"/>
        <c:noMultiLvlLbl val="0"/>
      </c:catAx>
      <c:valAx>
        <c:axId val="27463337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632984"/>
        <c:crosses val="autoZero"/>
        <c:crossBetween val="between"/>
      </c:valAx>
      <c:spPr>
        <a:noFill/>
        <a:ln>
          <a:noFill/>
        </a:ln>
        <a:effectLst/>
      </c:spPr>
    </c:plotArea>
    <c:legend>
      <c:legendPos val="b"/>
      <c:layout>
        <c:manualLayout>
          <c:xMode val="edge"/>
          <c:yMode val="edge"/>
          <c:x val="0.31747905420454398"/>
          <c:y val="0.91794354412727897"/>
          <c:w val="0.327618049469378"/>
          <c:h val="6.86397346235922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800" dirty="0" smtClean="0">
                <a:solidFill>
                  <a:srgbClr val="286884"/>
                </a:solidFill>
              </a:rPr>
              <a:t>National</a:t>
            </a:r>
            <a:endParaRPr lang="en-US" sz="1800" dirty="0">
              <a:solidFill>
                <a:srgbClr val="286884"/>
              </a:solidFill>
            </a:endParaRPr>
          </a:p>
        </c:rich>
      </c:tx>
      <c:layout>
        <c:manualLayout>
          <c:xMode val="edge"/>
          <c:yMode val="edge"/>
          <c:x val="0.408195178298636"/>
          <c:y val="1.6770901561410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54023096944701"/>
          <c:y val="0.130406601757765"/>
          <c:w val="0.84740404977839401"/>
          <c:h val="0.66857765012167503"/>
        </c:manualLayout>
      </c:layout>
      <c:barChart>
        <c:barDir val="bar"/>
        <c:grouping val="percentStacked"/>
        <c:varyColors val="0"/>
        <c:ser>
          <c:idx val="0"/>
          <c:order val="0"/>
          <c:tx>
            <c:strRef>
              <c:f>Sheet1!$B$1</c:f>
              <c:strCache>
                <c:ptCount val="1"/>
                <c:pt idx="0">
                  <c:v>Women</c:v>
                </c:pt>
              </c:strCache>
            </c:strRef>
          </c:tx>
          <c:spPr>
            <a:solidFill>
              <a:srgbClr val="92D050"/>
            </a:solidFill>
            <a:ln>
              <a:solidFill>
                <a:srgbClr val="92D050"/>
              </a:solidFill>
            </a:ln>
            <a:effectLst/>
          </c:spPr>
          <c:invertIfNegative val="0"/>
          <c:dLbls>
            <c:dLbl>
              <c:idx val="0"/>
              <c:layout>
                <c:manualLayout>
                  <c:x val="-1.09039198270657E-2"/>
                  <c:y val="-3.70319994083965E-3"/>
                </c:manualLayout>
              </c:layout>
              <c:showLegendKey val="0"/>
              <c:showVal val="1"/>
              <c:showCatName val="0"/>
              <c:showSerName val="0"/>
              <c:showPercent val="0"/>
              <c:showBubbleSize val="0"/>
              <c:extLst>
                <c:ext xmlns:c15="http://schemas.microsoft.com/office/drawing/2012/chart" uri="{CE6537A1-D6FC-4f65-9D91-7224C49458BB}">
                  <c15:layout>
                    <c:manualLayout>
                      <c:w val="8.5847864239764399E-2"/>
                      <c:h val="5.8830738025312197E-2"/>
                    </c:manualLayout>
                  </c15:layout>
                </c:ext>
              </c:extLst>
            </c:dLbl>
            <c:dLbl>
              <c:idx val="1"/>
              <c:layout>
                <c:manualLayout>
                  <c:x val="-3.1413474999490501E-3"/>
                  <c:y val="-4.0276574615992098E-4"/>
                </c:manualLayout>
              </c:layout>
              <c:showLegendKey val="0"/>
              <c:showVal val="1"/>
              <c:showCatName val="0"/>
              <c:showSerName val="0"/>
              <c:showPercent val="0"/>
              <c:showBubbleSize val="0"/>
              <c:extLst>
                <c:ext xmlns:c15="http://schemas.microsoft.com/office/drawing/2012/chart" uri="{CE6537A1-D6FC-4f65-9D91-7224C49458BB}">
                  <c15:layout>
                    <c:manualLayout>
                      <c:w val="8.0897813096264606E-2"/>
                      <c:h val="5.8830740125102199E-2"/>
                    </c:manualLayout>
                  </c15:layout>
                </c:ext>
              </c:extLst>
            </c:dLbl>
            <c:dLbl>
              <c:idx val="2"/>
              <c:layout>
                <c:manualLayout>
                  <c:x val="-3.1186330466565302E-3"/>
                  <c:y val="-3.7704156014283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2372660933129398E-3"/>
                  <c:y val="-3.4888757421460201E-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Division Chief</c:v>
                </c:pt>
                <c:pt idx="1">
                  <c:v>Associate/Vice Chair</c:v>
                </c:pt>
                <c:pt idx="2">
                  <c:v>Department Chair</c:v>
                </c:pt>
                <c:pt idx="3">
                  <c:v>Assistant Dean</c:v>
                </c:pt>
                <c:pt idx="4">
                  <c:v>Associate Dean</c:v>
                </c:pt>
                <c:pt idx="5">
                  <c:v>Senior Associate/Vice Dean</c:v>
                </c:pt>
              </c:strCache>
            </c:strRef>
          </c:cat>
          <c:val>
            <c:numRef>
              <c:f>Sheet1!$B$2:$B$7</c:f>
              <c:numCache>
                <c:formatCode>0%</c:formatCode>
                <c:ptCount val="6"/>
                <c:pt idx="0">
                  <c:v>0.24</c:v>
                </c:pt>
                <c:pt idx="1">
                  <c:v>0.24</c:v>
                </c:pt>
                <c:pt idx="2">
                  <c:v>0.15</c:v>
                </c:pt>
                <c:pt idx="3">
                  <c:v>0.46</c:v>
                </c:pt>
                <c:pt idx="4">
                  <c:v>0.39</c:v>
                </c:pt>
                <c:pt idx="5">
                  <c:v>0.33</c:v>
                </c:pt>
              </c:numCache>
            </c:numRef>
          </c:val>
        </c:ser>
        <c:ser>
          <c:idx val="1"/>
          <c:order val="1"/>
          <c:tx>
            <c:strRef>
              <c:f>Sheet1!$C$1</c:f>
              <c:strCache>
                <c:ptCount val="1"/>
                <c:pt idx="0">
                  <c:v>Men</c:v>
                </c:pt>
              </c:strCache>
            </c:strRef>
          </c:tx>
          <c:spPr>
            <a:solidFill>
              <a:schemeClr val="tx2">
                <a:lumMod val="60000"/>
                <a:lumOff val="40000"/>
              </a:schemeClr>
            </a:solidFill>
            <a:ln>
              <a:solidFill>
                <a:srgbClr val="8497B0"/>
              </a:solidFill>
            </a:ln>
            <a:effectLst/>
          </c:spPr>
          <c:invertIfNegative val="0"/>
          <c:dLbls>
            <c:dLbl>
              <c:idx val="0"/>
              <c:layout>
                <c:manualLayout>
                  <c:x val="-3.1186330466565801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3541803122820501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186330466563602E-3"/>
                  <c:y val="3.354180312282050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Division Chief</c:v>
                </c:pt>
                <c:pt idx="1">
                  <c:v>Associate/Vice Chair</c:v>
                </c:pt>
                <c:pt idx="2">
                  <c:v>Department Chair</c:v>
                </c:pt>
                <c:pt idx="3">
                  <c:v>Assistant Dean</c:v>
                </c:pt>
                <c:pt idx="4">
                  <c:v>Associate Dean</c:v>
                </c:pt>
                <c:pt idx="5">
                  <c:v>Senior Associate/Vice Dean</c:v>
                </c:pt>
              </c:strCache>
            </c:strRef>
          </c:cat>
          <c:val>
            <c:numRef>
              <c:f>Sheet1!$C$2:$C$7</c:f>
              <c:numCache>
                <c:formatCode>0%</c:formatCode>
                <c:ptCount val="6"/>
                <c:pt idx="0">
                  <c:v>0.76</c:v>
                </c:pt>
                <c:pt idx="1">
                  <c:v>0.76</c:v>
                </c:pt>
                <c:pt idx="2">
                  <c:v>0.85</c:v>
                </c:pt>
                <c:pt idx="3">
                  <c:v>0.54</c:v>
                </c:pt>
                <c:pt idx="4">
                  <c:v>0.61</c:v>
                </c:pt>
                <c:pt idx="5">
                  <c:v>0.67</c:v>
                </c:pt>
              </c:numCache>
            </c:numRef>
          </c:val>
        </c:ser>
        <c:dLbls>
          <c:showLegendKey val="0"/>
          <c:showVal val="0"/>
          <c:showCatName val="0"/>
          <c:showSerName val="0"/>
          <c:showPercent val="0"/>
          <c:showBubbleSize val="0"/>
        </c:dLbls>
        <c:gapWidth val="219"/>
        <c:overlap val="100"/>
        <c:axId val="274634160"/>
        <c:axId val="274634552"/>
      </c:barChart>
      <c:catAx>
        <c:axId val="274634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74634552"/>
        <c:crosses val="autoZero"/>
        <c:auto val="1"/>
        <c:lblAlgn val="ctr"/>
        <c:lblOffset val="100"/>
        <c:noMultiLvlLbl val="0"/>
      </c:catAx>
      <c:valAx>
        <c:axId val="274634552"/>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634160"/>
        <c:crosses val="autoZero"/>
        <c:crossBetween val="between"/>
      </c:valAx>
      <c:spPr>
        <a:noFill/>
        <a:ln>
          <a:noFill/>
        </a:ln>
        <a:effectLst/>
      </c:spPr>
    </c:plotArea>
    <c:legend>
      <c:legendPos val="b"/>
      <c:layout>
        <c:manualLayout>
          <c:xMode val="edge"/>
          <c:yMode val="edge"/>
          <c:x val="0.31747905420454398"/>
          <c:y val="0.91794354412727897"/>
          <c:w val="0.327618049469378"/>
          <c:h val="6.86397346235922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800" dirty="0" smtClean="0">
                <a:solidFill>
                  <a:srgbClr val="286884"/>
                </a:solidFill>
              </a:rPr>
              <a:t>National</a:t>
            </a:r>
            <a:endParaRPr lang="en-US" sz="1800" dirty="0">
              <a:solidFill>
                <a:srgbClr val="286884"/>
              </a:solidFill>
            </a:endParaRPr>
          </a:p>
        </c:rich>
      </c:tx>
      <c:layout>
        <c:manualLayout>
          <c:xMode val="edge"/>
          <c:yMode val="edge"/>
          <c:x val="0.38751639795944498"/>
          <c:y val="1.991015159267989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446889922928999"/>
          <c:y val="0.149191416725316"/>
          <c:w val="0.63002947478475502"/>
          <c:h val="0.71727893514701502"/>
        </c:manualLayout>
      </c:layout>
      <c:doughnutChart>
        <c:varyColors val="1"/>
        <c:ser>
          <c:idx val="0"/>
          <c:order val="0"/>
          <c:tx>
            <c:strRef>
              <c:f>Sheet1!$B$1</c:f>
              <c:strCache>
                <c:ptCount val="1"/>
                <c:pt idx="0">
                  <c:v>Column1</c:v>
                </c:pt>
              </c:strCache>
            </c:strRef>
          </c:tx>
          <c:spPr>
            <a:solidFill>
              <a:srgbClr val="8497B0"/>
            </a:solidFill>
            <a:ln>
              <a:solidFill>
                <a:srgbClr val="92D050"/>
              </a:solidFill>
            </a:ln>
          </c:spPr>
          <c:dPt>
            <c:idx val="0"/>
            <c:bubble3D val="0"/>
            <c:spPr>
              <a:solidFill>
                <a:srgbClr val="92D050"/>
              </a:solidFill>
              <a:ln>
                <a:solidFill>
                  <a:srgbClr val="92D050"/>
                </a:solidFill>
              </a:ln>
              <a:effectLst/>
            </c:spPr>
          </c:dPt>
          <c:dPt>
            <c:idx val="1"/>
            <c:bubble3D val="0"/>
            <c:spPr>
              <a:solidFill>
                <a:srgbClr val="8497B0"/>
              </a:solidFill>
              <a:ln>
                <a:solidFill>
                  <a:srgbClr val="8497B0"/>
                </a:solidFill>
              </a:ln>
              <a:effectLst/>
            </c:spPr>
          </c:dPt>
          <c:dPt>
            <c:idx val="2"/>
            <c:bubble3D val="0"/>
            <c:spPr>
              <a:solidFill>
                <a:srgbClr val="8497B0"/>
              </a:solidFill>
              <a:ln>
                <a:solidFill>
                  <a:srgbClr val="92D050"/>
                </a:solidFill>
              </a:ln>
              <a:effectLst/>
            </c:spPr>
          </c:dPt>
          <c:dPt>
            <c:idx val="3"/>
            <c:bubble3D val="0"/>
            <c:spPr>
              <a:solidFill>
                <a:srgbClr val="8497B0"/>
              </a:solidFill>
              <a:ln>
                <a:solidFill>
                  <a:srgbClr val="92D050"/>
                </a:solidFill>
              </a:ln>
              <a:effectLst/>
            </c:spPr>
          </c:dPt>
          <c:dLbls>
            <c:dLbl>
              <c:idx val="0"/>
              <c:layout>
                <c:manualLayout>
                  <c:x val="1.7255512417626701E-2"/>
                  <c:y val="3.057848005323780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7.3736285707840798E-3"/>
                  <c:y val="2.8200240893576198E-3"/>
                </c:manualLayout>
              </c:layout>
              <c:showLegendKey val="0"/>
              <c:showVal val="1"/>
              <c:showCatName val="0"/>
              <c:showSerName val="0"/>
              <c:showPercent val="0"/>
              <c:showBubbleSize val="0"/>
              <c:extLst>
                <c:ext xmlns:c15="http://schemas.microsoft.com/office/drawing/2012/chart" uri="{CE6537A1-D6FC-4f65-9D91-7224C49458BB}">
                  <c15:layout>
                    <c:manualLayout>
                      <c:w val="8.9453254644086197E-2"/>
                      <c:h val="5.8830642491399299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Women</c:v>
                </c:pt>
                <c:pt idx="1">
                  <c:v>Men</c:v>
                </c:pt>
              </c:strCache>
            </c:strRef>
          </c:cat>
          <c:val>
            <c:numRef>
              <c:f>Sheet1!$B$2:$B$5</c:f>
              <c:numCache>
                <c:formatCode>0%</c:formatCode>
                <c:ptCount val="4"/>
                <c:pt idx="0">
                  <c:v>0.38</c:v>
                </c:pt>
                <c:pt idx="1">
                  <c:v>0.62</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2"/>
        <c:delete val="1"/>
      </c:legendEntry>
      <c:legendEntry>
        <c:idx val="3"/>
        <c:delete val="1"/>
      </c:legendEntry>
      <c:layout>
        <c:manualLayout>
          <c:xMode val="edge"/>
          <c:yMode val="edge"/>
          <c:x val="0.35020562288892398"/>
          <c:y val="0.90981429316666595"/>
          <c:w val="0.29958875422215198"/>
          <c:h val="6.48383469629447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3247B0"/>
                </a:solidFill>
                <a:latin typeface="+mn-lt"/>
                <a:ea typeface="+mn-ea"/>
                <a:cs typeface="+mn-cs"/>
              </a:defRPr>
            </a:pPr>
            <a:r>
              <a:rPr lang="en-US" sz="1800" dirty="0" smtClean="0">
                <a:solidFill>
                  <a:srgbClr val="286884"/>
                </a:solidFill>
              </a:rPr>
              <a:t>UMMC</a:t>
            </a:r>
            <a:endParaRPr lang="en-US" sz="1800" dirty="0">
              <a:solidFill>
                <a:srgbClr val="286884"/>
              </a:solidFill>
            </a:endParaRPr>
          </a:p>
        </c:rich>
      </c:tx>
      <c:layout>
        <c:manualLayout>
          <c:xMode val="edge"/>
          <c:yMode val="edge"/>
          <c:x val="0.34759093148493497"/>
          <c:y val="1.341675697495730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3247B0"/>
              </a:solidFill>
              <a:latin typeface="+mn-lt"/>
              <a:ea typeface="+mn-ea"/>
              <a:cs typeface="+mn-cs"/>
            </a:defRPr>
          </a:pPr>
          <a:endParaRPr lang="en-US"/>
        </a:p>
      </c:txPr>
    </c:title>
    <c:autoTitleDeleted val="0"/>
    <c:plotArea>
      <c:layout>
        <c:manualLayout>
          <c:layoutTarget val="inner"/>
          <c:xMode val="edge"/>
          <c:yMode val="edge"/>
          <c:x val="0.194901845778118"/>
          <c:y val="0.14988722009223299"/>
          <c:w val="0.62432583671696795"/>
          <c:h val="0.710785430313572"/>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92D050"/>
              </a:solidFill>
              <a:ln>
                <a:solidFill>
                  <a:srgbClr val="92D050"/>
                </a:solidFill>
              </a:ln>
              <a:effectLst/>
            </c:spPr>
          </c:dPt>
          <c:dPt>
            <c:idx val="1"/>
            <c:bubble3D val="0"/>
            <c:spPr>
              <a:solidFill>
                <a:srgbClr val="8497B0"/>
              </a:solidFill>
              <a:ln>
                <a:solidFill>
                  <a:srgbClr val="8497B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1.7255512417626701E-2"/>
                  <c:y val="3.057848005323780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7.3736285707840798E-3"/>
                  <c:y val="2.8200240893576198E-3"/>
                </c:manualLayout>
              </c:layout>
              <c:showLegendKey val="0"/>
              <c:showVal val="1"/>
              <c:showCatName val="0"/>
              <c:showSerName val="0"/>
              <c:showPercent val="0"/>
              <c:showBubbleSize val="0"/>
              <c:extLst>
                <c:ext xmlns:c15="http://schemas.microsoft.com/office/drawing/2012/chart" uri="{CE6537A1-D6FC-4f65-9D91-7224C49458BB}">
                  <c15:layout>
                    <c:manualLayout>
                      <c:w val="8.9453254644086197E-2"/>
                      <c:h val="5.8830642491399299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Women</c:v>
                </c:pt>
                <c:pt idx="1">
                  <c:v>Men</c:v>
                </c:pt>
              </c:strCache>
            </c:strRef>
          </c:cat>
          <c:val>
            <c:numRef>
              <c:f>Sheet1!$B$2:$B$5</c:f>
              <c:numCache>
                <c:formatCode>0%</c:formatCode>
                <c:ptCount val="4"/>
                <c:pt idx="0">
                  <c:v>0.37</c:v>
                </c:pt>
                <c:pt idx="1">
                  <c:v>0.63</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02256004126599"/>
          <c:y val="0.16954642388451399"/>
          <c:w val="0.53688983963710302"/>
          <c:h val="0.7256401738845219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400" dirty="0" smtClean="0">
                <a:solidFill>
                  <a:srgbClr val="286884"/>
                </a:solidFill>
              </a:rPr>
              <a:t>UMMC– </a:t>
            </a:r>
            <a:r>
              <a:rPr lang="en-US" sz="1400" u="sng" dirty="0" smtClean="0">
                <a:solidFill>
                  <a:srgbClr val="286884"/>
                </a:solidFill>
              </a:rPr>
              <a:t>Full Professor Rank</a:t>
            </a:r>
            <a:endParaRPr lang="en-US" sz="1400" u="sng" dirty="0">
              <a:solidFill>
                <a:srgbClr val="286884"/>
              </a:solidFill>
            </a:endParaRPr>
          </a:p>
        </c:rich>
      </c:tx>
      <c:layout>
        <c:manualLayout>
          <c:xMode val="edge"/>
          <c:yMode val="edge"/>
          <c:x val="0.15228995121583799"/>
          <c:y val="7.9220351639546702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92D050"/>
              </a:solidFill>
              <a:ln>
                <a:solidFill>
                  <a:srgbClr val="92D050"/>
                </a:solidFill>
              </a:ln>
              <a:effectLst/>
            </c:spPr>
          </c:dPt>
          <c:dPt>
            <c:idx val="1"/>
            <c:bubble3D val="0"/>
            <c:spPr>
              <a:solidFill>
                <a:srgbClr val="8497B0"/>
              </a:solidFill>
              <a:ln>
                <a:solidFill>
                  <a:srgbClr val="8497B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8.61333323442788E-4"/>
                  <c:y val="-2.4402011438860701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859944462688102E-2"/>
                  <c:y val="-7.410310889369679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c:v>
                </c:pt>
                <c:pt idx="1">
                  <c:v>Men</c:v>
                </c:pt>
              </c:strCache>
            </c:strRef>
          </c:cat>
          <c:val>
            <c:numRef>
              <c:f>Sheet1!$B$2:$B$3</c:f>
              <c:numCache>
                <c:formatCode>0%</c:formatCode>
                <c:ptCount val="2"/>
                <c:pt idx="0">
                  <c:v>0.2</c:v>
                </c:pt>
                <c:pt idx="1">
                  <c:v>0.8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31330279247173598"/>
          <c:y val="0.88756095395893797"/>
          <c:w val="0.38064085595819303"/>
          <c:h val="0.1124391656834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400" dirty="0" smtClean="0">
                <a:solidFill>
                  <a:srgbClr val="286884"/>
                </a:solidFill>
              </a:rPr>
              <a:t>National – </a:t>
            </a:r>
            <a:r>
              <a:rPr lang="en-US" sz="1400" u="sng" dirty="0" smtClean="0">
                <a:solidFill>
                  <a:srgbClr val="286884"/>
                </a:solidFill>
              </a:rPr>
              <a:t>Full Professor Rank</a:t>
            </a:r>
            <a:endParaRPr lang="en-US" sz="1400" u="sng" dirty="0">
              <a:solidFill>
                <a:srgbClr val="286884"/>
              </a:solidFill>
            </a:endParaRPr>
          </a:p>
        </c:rich>
      </c:tx>
      <c:layout>
        <c:manualLayout>
          <c:xMode val="edge"/>
          <c:yMode val="edge"/>
          <c:x val="0.18852358224506399"/>
          <c:y val="3.95484346300677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92D050"/>
              </a:solidFill>
              <a:ln>
                <a:solidFill>
                  <a:srgbClr val="92D050"/>
                </a:solidFill>
              </a:ln>
              <a:effectLst/>
            </c:spPr>
          </c:dPt>
          <c:dPt>
            <c:idx val="1"/>
            <c:bubble3D val="0"/>
            <c:spPr>
              <a:solidFill>
                <a:srgbClr val="8497B0"/>
              </a:solidFill>
              <a:ln>
                <a:solidFill>
                  <a:srgbClr val="8497B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8.61333323442788E-4"/>
                  <c:y val="1.25061678809135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859944462688102E-2"/>
                  <c:y val="-7.410310889369679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c:v>
                </c:pt>
                <c:pt idx="1">
                  <c:v>Men</c:v>
                </c:pt>
              </c:strCache>
            </c:strRef>
          </c:cat>
          <c:val>
            <c:numRef>
              <c:f>Sheet1!$B$2:$B$3</c:f>
              <c:numCache>
                <c:formatCode>0%</c:formatCode>
                <c:ptCount val="2"/>
                <c:pt idx="0">
                  <c:v>0.22</c:v>
                </c:pt>
                <c:pt idx="1">
                  <c:v>0.78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31330279247173598"/>
          <c:y val="0.851416237953733"/>
          <c:w val="0.38064085595819303"/>
          <c:h val="0.1124391656834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400" dirty="0" smtClean="0">
                <a:solidFill>
                  <a:srgbClr val="286884"/>
                </a:solidFill>
              </a:rPr>
              <a:t>UMMC– </a:t>
            </a:r>
            <a:r>
              <a:rPr lang="en-US" sz="1400" u="sng" dirty="0" smtClean="0">
                <a:solidFill>
                  <a:srgbClr val="286884"/>
                </a:solidFill>
              </a:rPr>
              <a:t>Tenured</a:t>
            </a:r>
            <a:endParaRPr lang="en-US" sz="1400" u="sng" dirty="0">
              <a:solidFill>
                <a:srgbClr val="286884"/>
              </a:solidFill>
            </a:endParaRPr>
          </a:p>
        </c:rich>
      </c:tx>
      <c:layout>
        <c:manualLayout>
          <c:xMode val="edge"/>
          <c:yMode val="edge"/>
          <c:x val="0.203017034656755"/>
          <c:y val="7.9221802317025608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92D050"/>
              </a:solidFill>
              <a:ln>
                <a:solidFill>
                  <a:srgbClr val="92D050"/>
                </a:solidFill>
              </a:ln>
              <a:effectLst/>
            </c:spPr>
          </c:dPt>
          <c:dPt>
            <c:idx val="1"/>
            <c:bubble3D val="0"/>
            <c:spPr>
              <a:solidFill>
                <a:srgbClr val="8497B0"/>
              </a:solidFill>
              <a:ln>
                <a:solidFill>
                  <a:srgbClr val="8497B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1.7255482191170301E-2"/>
                  <c:y val="1.63380822861953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3.6106732091444597E-2"/>
                  <c:y val="-6.4609364005337497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568676282749"/>
                      <c:h val="7.7817816478394197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c:v>
                </c:pt>
                <c:pt idx="1">
                  <c:v>Men</c:v>
                </c:pt>
              </c:strCache>
            </c:strRef>
          </c:cat>
          <c:val>
            <c:numRef>
              <c:f>Sheet1!$B$2:$B$3</c:f>
              <c:numCache>
                <c:formatCode>0%</c:formatCode>
                <c:ptCount val="2"/>
                <c:pt idx="0">
                  <c:v>0.28999999999999998</c:v>
                </c:pt>
                <c:pt idx="1">
                  <c:v>0.71</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31330279247173598"/>
          <c:y val="0.88756093795961599"/>
          <c:w val="0.38064085595819303"/>
          <c:h val="0.1124391656834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400" dirty="0" smtClean="0">
                <a:solidFill>
                  <a:srgbClr val="286884"/>
                </a:solidFill>
              </a:rPr>
              <a:t>National – </a:t>
            </a:r>
            <a:r>
              <a:rPr lang="en-US" sz="1400" u="sng" dirty="0" smtClean="0">
                <a:solidFill>
                  <a:srgbClr val="286884"/>
                </a:solidFill>
              </a:rPr>
              <a:t>Tenured</a:t>
            </a:r>
            <a:endParaRPr lang="en-US" sz="1400" u="sng" dirty="0">
              <a:solidFill>
                <a:srgbClr val="286884"/>
              </a:solidFill>
            </a:endParaRPr>
          </a:p>
        </c:rich>
      </c:tx>
      <c:layout>
        <c:manualLayout>
          <c:xMode val="edge"/>
          <c:yMode val="edge"/>
          <c:x val="0.286354386023975"/>
          <c:y val="3.969683376790020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77296035327501"/>
          <c:y val="0.124912120397975"/>
          <c:w val="0.50973900088187496"/>
          <c:h val="0.77297318812270099"/>
        </c:manualLayout>
      </c:layout>
      <c:doughnutChart>
        <c:varyColors val="1"/>
        <c:ser>
          <c:idx val="0"/>
          <c:order val="0"/>
          <c:tx>
            <c:strRef>
              <c:f>Sheet1!$B$1</c:f>
              <c:strCache>
                <c:ptCount val="1"/>
                <c:pt idx="0">
                  <c:v>Column1</c:v>
                </c:pt>
              </c:strCache>
            </c:strRef>
          </c:tx>
          <c:spPr>
            <a:solidFill>
              <a:srgbClr val="8497B0"/>
            </a:solidFill>
            <a:ln>
              <a:solidFill>
                <a:srgbClr val="00B050"/>
              </a:solidFill>
            </a:ln>
          </c:spPr>
          <c:dPt>
            <c:idx val="0"/>
            <c:bubble3D val="0"/>
            <c:spPr>
              <a:solidFill>
                <a:srgbClr val="92D050"/>
              </a:solidFill>
              <a:ln>
                <a:solidFill>
                  <a:srgbClr val="92D050"/>
                </a:solidFill>
              </a:ln>
              <a:effectLst/>
            </c:spPr>
          </c:dPt>
          <c:dPt>
            <c:idx val="1"/>
            <c:bubble3D val="0"/>
            <c:spPr>
              <a:solidFill>
                <a:srgbClr val="8497B0"/>
              </a:solidFill>
              <a:ln>
                <a:solidFill>
                  <a:srgbClr val="8497B0"/>
                </a:solidFill>
              </a:ln>
              <a:effectLst/>
            </c:spPr>
          </c:dPt>
          <c:dPt>
            <c:idx val="2"/>
            <c:bubble3D val="0"/>
            <c:spPr>
              <a:solidFill>
                <a:srgbClr val="8497B0"/>
              </a:solidFill>
              <a:ln>
                <a:solidFill>
                  <a:srgbClr val="00B050"/>
                </a:solidFill>
              </a:ln>
              <a:effectLst/>
            </c:spPr>
          </c:dPt>
          <c:dPt>
            <c:idx val="3"/>
            <c:bubble3D val="0"/>
            <c:spPr>
              <a:solidFill>
                <a:srgbClr val="8497B0"/>
              </a:solidFill>
              <a:ln>
                <a:solidFill>
                  <a:srgbClr val="00B050"/>
                </a:solidFill>
              </a:ln>
              <a:effectLst/>
            </c:spPr>
          </c:dPt>
          <c:dLbls>
            <c:dLbl>
              <c:idx val="0"/>
              <c:layout>
                <c:manualLayout>
                  <c:x val="6.3853928824024698E-3"/>
                  <c:y val="7.8820718384590392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5810570053924"/>
                      <c:h val="7.5064404575006502E-2"/>
                    </c:manualLayout>
                  </c15:layout>
                </c:ext>
              </c:extLst>
            </c:dLbl>
            <c:dLbl>
              <c:idx val="1"/>
              <c:layout>
                <c:manualLayout>
                  <c:x val="-3.06716874370607E-2"/>
                  <c:y val="-6.0485392247788802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4816673518722"/>
                      <c:h val="8.60663984802372E-2"/>
                    </c:manualLayout>
                  </c15:layout>
                </c:ext>
              </c:extLst>
            </c:dLbl>
            <c:dLbl>
              <c:idx val="2"/>
              <c:layout>
                <c:manualLayout>
                  <c:x val="0"/>
                  <c:y val="0.1035634834683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8.68596958121894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Women</c:v>
                </c:pt>
                <c:pt idx="1">
                  <c:v>Men</c:v>
                </c:pt>
              </c:strCache>
            </c:strRef>
          </c:cat>
          <c:val>
            <c:numRef>
              <c:f>Sheet1!$B$2:$B$3</c:f>
              <c:numCache>
                <c:formatCode>0%</c:formatCode>
                <c:ptCount val="2"/>
                <c:pt idx="0">
                  <c:v>0.22</c:v>
                </c:pt>
                <c:pt idx="1">
                  <c:v>0.78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30967942936881299"/>
          <c:y val="0.86032514774975399"/>
          <c:w val="0.38064085595819303"/>
          <c:h val="0.1124391656834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02256004126599"/>
          <c:y val="0.16954642388451399"/>
          <c:w val="0.53688983963710302"/>
          <c:h val="0.7256401738845219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spPr>
    <a:no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0.2963</cdr:x>
      <cdr:y>0.13158</cdr:y>
    </cdr:from>
    <cdr:to>
      <cdr:x>0.43816</cdr:x>
      <cdr:y>0.13889</cdr:y>
    </cdr:to>
    <cdr:cxnSp macro="">
      <cdr:nvCxnSpPr>
        <cdr:cNvPr id="3" name="Straight Connector 2"/>
        <cdr:cNvCxnSpPr/>
      </cdr:nvCxnSpPr>
      <cdr:spPr>
        <a:xfrm xmlns:a="http://schemas.openxmlformats.org/drawingml/2006/main" flipH="1" flipV="1">
          <a:off x="1219200" y="228600"/>
          <a:ext cx="583738" cy="127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0.45668</cdr:x>
      <cdr:y>0.19444</cdr:y>
    </cdr:from>
    <cdr:to>
      <cdr:x>0.54927</cdr:x>
      <cdr:y>0.27778</cdr:y>
    </cdr:to>
    <cdr:sp macro="" textlink="">
      <cdr:nvSpPr>
        <cdr:cNvPr id="4" name="TextBox 3"/>
        <cdr:cNvSpPr txBox="1"/>
      </cdr:nvSpPr>
      <cdr:spPr>
        <a:xfrm xmlns:a="http://schemas.openxmlformats.org/drawingml/2006/main">
          <a:off x="1879138" y="533400"/>
          <a:ext cx="3810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0.31481</cdr:x>
      <cdr:y>0.70175</cdr:y>
    </cdr:from>
    <cdr:to>
      <cdr:x>0.39815</cdr:x>
      <cdr:y>0.74561</cdr:y>
    </cdr:to>
    <cdr:cxnSp macro="">
      <cdr:nvCxnSpPr>
        <cdr:cNvPr id="6" name="Straight Connector 5"/>
        <cdr:cNvCxnSpPr/>
      </cdr:nvCxnSpPr>
      <cdr:spPr>
        <a:xfrm xmlns:a="http://schemas.openxmlformats.org/drawingml/2006/main" flipH="1">
          <a:off x="1295400" y="1219200"/>
          <a:ext cx="342900" cy="76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0.66667</cdr:x>
      <cdr:y>0.19243</cdr:y>
    </cdr:from>
    <cdr:to>
      <cdr:x>0.7945</cdr:x>
      <cdr:y>0.26316</cdr:y>
    </cdr:to>
    <cdr:cxnSp macro="">
      <cdr:nvCxnSpPr>
        <cdr:cNvPr id="18" name="Straight Connector 17"/>
        <cdr:cNvCxnSpPr/>
      </cdr:nvCxnSpPr>
      <cdr:spPr>
        <a:xfrm xmlns:a="http://schemas.openxmlformats.org/drawingml/2006/main" flipH="1">
          <a:off x="2743215" y="351916"/>
          <a:ext cx="525987" cy="12935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0.72222</cdr:x>
      <cdr:y>0.70175</cdr:y>
    </cdr:from>
    <cdr:to>
      <cdr:x>0.75926</cdr:x>
      <cdr:y>0.70175</cdr:y>
    </cdr:to>
    <cdr:cxnSp macro="">
      <cdr:nvCxnSpPr>
        <cdr:cNvPr id="22" name="Straight Connector 21"/>
        <cdr:cNvCxnSpPr/>
      </cdr:nvCxnSpPr>
      <cdr:spPr>
        <a:xfrm xmlns:a="http://schemas.openxmlformats.org/drawingml/2006/main">
          <a:off x="2971800" y="1219200"/>
          <a:ext cx="1524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0.5463</cdr:x>
      <cdr:y>0.17544</cdr:y>
    </cdr:from>
    <cdr:to>
      <cdr:x>0.5463</cdr:x>
      <cdr:y>0.30702</cdr:y>
    </cdr:to>
    <cdr:cxnSp macro="">
      <cdr:nvCxnSpPr>
        <cdr:cNvPr id="29" name="Straight Connector 28"/>
        <cdr:cNvCxnSpPr/>
      </cdr:nvCxnSpPr>
      <cdr:spPr>
        <a:xfrm xmlns:a="http://schemas.openxmlformats.org/drawingml/2006/main">
          <a:off x="2247900" y="304800"/>
          <a:ext cx="0" cy="2286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0.66667</cdr:x>
      <cdr:y>0.20833</cdr:y>
    </cdr:from>
    <cdr:to>
      <cdr:x>0.72222</cdr:x>
      <cdr:y>0.25</cdr:y>
    </cdr:to>
    <cdr:cxnSp macro="">
      <cdr:nvCxnSpPr>
        <cdr:cNvPr id="3" name="Straight Connector 2"/>
        <cdr:cNvCxnSpPr/>
      </cdr:nvCxnSpPr>
      <cdr:spPr>
        <a:xfrm xmlns:a="http://schemas.openxmlformats.org/drawingml/2006/main" flipH="1">
          <a:off x="2743200" y="381000"/>
          <a:ext cx="228600" cy="76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0.39968</cdr:x>
      <cdr:y>0.11812</cdr:y>
    </cdr:from>
    <cdr:to>
      <cdr:x>0.46296</cdr:x>
      <cdr:y>0.125</cdr:y>
    </cdr:to>
    <cdr:cxnSp macro="">
      <cdr:nvCxnSpPr>
        <cdr:cNvPr id="5" name="Straight Connector 4"/>
        <cdr:cNvCxnSpPr/>
      </cdr:nvCxnSpPr>
      <cdr:spPr>
        <a:xfrm xmlns:a="http://schemas.openxmlformats.org/drawingml/2006/main">
          <a:off x="1644589" y="216024"/>
          <a:ext cx="260399" cy="1257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0.51852</cdr:x>
      <cdr:y>0.20833</cdr:y>
    </cdr:from>
    <cdr:to>
      <cdr:x>0.53704</cdr:x>
      <cdr:y>0.375</cdr:y>
    </cdr:to>
    <cdr:cxnSp macro="">
      <cdr:nvCxnSpPr>
        <cdr:cNvPr id="7" name="Straight Connector 6"/>
        <cdr:cNvCxnSpPr/>
      </cdr:nvCxnSpPr>
      <cdr:spPr>
        <a:xfrm xmlns:a="http://schemas.openxmlformats.org/drawingml/2006/main" flipH="1" flipV="1">
          <a:off x="2133600" y="381000"/>
          <a:ext cx="76200" cy="3048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0.22222</cdr:x>
      <cdr:y>0.5</cdr:y>
    </cdr:from>
    <cdr:to>
      <cdr:x>0.31481</cdr:x>
      <cdr:y>0.54167</cdr:y>
    </cdr:to>
    <cdr:cxnSp macro="">
      <cdr:nvCxnSpPr>
        <cdr:cNvPr id="10" name="Straight Connector 9"/>
        <cdr:cNvCxnSpPr/>
      </cdr:nvCxnSpPr>
      <cdr:spPr>
        <a:xfrm xmlns:a="http://schemas.openxmlformats.org/drawingml/2006/main">
          <a:off x="914400" y="914400"/>
          <a:ext cx="381000" cy="76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0.62963</cdr:x>
      <cdr:y>0.83333</cdr:y>
    </cdr:from>
    <cdr:to>
      <cdr:x>0.81481</cdr:x>
      <cdr:y>0.91667</cdr:y>
    </cdr:to>
    <cdr:cxnSp macro="">
      <cdr:nvCxnSpPr>
        <cdr:cNvPr id="17" name="Elbow Connector 16"/>
        <cdr:cNvCxnSpPr/>
      </cdr:nvCxnSpPr>
      <cdr:spPr>
        <a:xfrm xmlns:a="http://schemas.openxmlformats.org/drawingml/2006/main" flipV="1">
          <a:off x="2590800" y="1524000"/>
          <a:ext cx="762000" cy="152400"/>
        </a:xfrm>
        <a:prstGeom xmlns:a="http://schemas.openxmlformats.org/drawingml/2006/main" prst="bentConnector3">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hdr" sz="quarter"/>
          </p:nvPr>
        </p:nvSpPr>
        <p:spPr bwMode="auto">
          <a:xfrm>
            <a:off x="1" y="-14195"/>
            <a:ext cx="188238" cy="276945"/>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defTabSz="931863">
              <a:defRPr sz="1200" b="0">
                <a:solidFill>
                  <a:srgbClr val="474747"/>
                </a:solidFill>
              </a:defRPr>
            </a:lvl1pPr>
          </a:lstStyle>
          <a:p>
            <a:endParaRPr lang="en-US" dirty="0"/>
          </a:p>
        </p:txBody>
      </p:sp>
      <p:sp>
        <p:nvSpPr>
          <p:cNvPr id="1410051" name="Rectangle 3"/>
          <p:cNvSpPr>
            <a:spLocks noGrp="1" noChangeArrowheads="1"/>
          </p:cNvSpPr>
          <p:nvPr>
            <p:ph type="dt" sz="quarter" idx="1"/>
          </p:nvPr>
        </p:nvSpPr>
        <p:spPr bwMode="auto">
          <a:xfrm>
            <a:off x="6822164" y="-14195"/>
            <a:ext cx="188237" cy="276945"/>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algn="r" defTabSz="931863">
              <a:defRPr sz="1200" b="0">
                <a:solidFill>
                  <a:srgbClr val="474747"/>
                </a:solidFill>
              </a:defRPr>
            </a:lvl1pPr>
          </a:lstStyle>
          <a:p>
            <a:endParaRPr lang="en-US" dirty="0"/>
          </a:p>
        </p:txBody>
      </p:sp>
      <p:sp>
        <p:nvSpPr>
          <p:cNvPr id="1410053" name="Rectangle 5"/>
          <p:cNvSpPr>
            <a:spLocks noGrp="1" noChangeArrowheads="1"/>
          </p:cNvSpPr>
          <p:nvPr>
            <p:ph type="sldNum" sz="quarter" idx="3"/>
          </p:nvPr>
        </p:nvSpPr>
        <p:spPr bwMode="auto">
          <a:xfrm>
            <a:off x="6634676" y="8959131"/>
            <a:ext cx="375725" cy="276945"/>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algn="r" defTabSz="931863">
              <a:defRPr sz="1200" b="0">
                <a:solidFill>
                  <a:srgbClr val="474747"/>
                </a:solidFill>
              </a:defRPr>
            </a:lvl1pPr>
          </a:lstStyle>
          <a:p>
            <a:fld id="{E9BF1EA9-1DE5-4D0D-9DC9-5C92465C2818}" type="slidenum">
              <a:rPr lang="en-US"/>
              <a:pPr/>
              <a:t>‹#›</a:t>
            </a:fld>
            <a:endParaRPr lang="en-US" dirty="0"/>
          </a:p>
        </p:txBody>
      </p:sp>
    </p:spTree>
    <p:extLst>
      <p:ext uri="{BB962C8B-B14F-4D97-AF65-F5344CB8AC3E}">
        <p14:creationId xmlns:p14="http://schemas.microsoft.com/office/powerpoint/2010/main" val="4007925299"/>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037840" cy="4621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solidFill>
                  <a:srgbClr val="000052"/>
                </a:solidFill>
              </a:defRPr>
            </a:lvl1pPr>
          </a:lstStyle>
          <a:p>
            <a:endParaRPr lang="en-US" dirty="0"/>
          </a:p>
        </p:txBody>
      </p:sp>
      <p:sp>
        <p:nvSpPr>
          <p:cNvPr id="78851" name="Rectangle 3"/>
          <p:cNvSpPr>
            <a:spLocks noGrp="1" noChangeArrowheads="1"/>
          </p:cNvSpPr>
          <p:nvPr>
            <p:ph type="dt" idx="1"/>
          </p:nvPr>
        </p:nvSpPr>
        <p:spPr bwMode="auto">
          <a:xfrm>
            <a:off x="3972560" y="0"/>
            <a:ext cx="3037840" cy="4621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solidFill>
                  <a:srgbClr val="000052"/>
                </a:solidFill>
              </a:defRPr>
            </a:lvl1pPr>
          </a:lstStyle>
          <a:p>
            <a:endParaRPr lang="en-US" dirty="0"/>
          </a:p>
        </p:txBody>
      </p:sp>
      <p:sp>
        <p:nvSpPr>
          <p:cNvPr id="78852"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ffectLst/>
        </p:spPr>
      </p:sp>
      <p:sp>
        <p:nvSpPr>
          <p:cNvPr id="78853" name="Rectangle 5"/>
          <p:cNvSpPr>
            <a:spLocks noGrp="1" noChangeArrowheads="1"/>
          </p:cNvSpPr>
          <p:nvPr>
            <p:ph type="body" sz="quarter" idx="3"/>
          </p:nvPr>
        </p:nvSpPr>
        <p:spPr bwMode="auto">
          <a:xfrm>
            <a:off x="934720" y="4387768"/>
            <a:ext cx="5140960" cy="4155919"/>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8855" name="Rectangle 7"/>
          <p:cNvSpPr>
            <a:spLocks noGrp="1" noChangeArrowheads="1"/>
          </p:cNvSpPr>
          <p:nvPr>
            <p:ph type="sldNum" sz="quarter" idx="5"/>
          </p:nvPr>
        </p:nvSpPr>
        <p:spPr bwMode="auto">
          <a:xfrm>
            <a:off x="3972560" y="8773958"/>
            <a:ext cx="3037840" cy="462119"/>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solidFill>
                  <a:srgbClr val="000052"/>
                </a:solidFill>
              </a:defRPr>
            </a:lvl1pPr>
          </a:lstStyle>
          <a:p>
            <a:fld id="{AE825233-37C7-4EA0-914D-215BCF8766FC}" type="slidenum">
              <a:rPr lang="en-US"/>
              <a:pPr/>
              <a:t>‹#›</a:t>
            </a:fld>
            <a:endParaRPr lang="en-US" dirty="0"/>
          </a:p>
        </p:txBody>
      </p:sp>
    </p:spTree>
    <p:extLst>
      <p:ext uri="{BB962C8B-B14F-4D97-AF65-F5344CB8AC3E}">
        <p14:creationId xmlns:p14="http://schemas.microsoft.com/office/powerpoint/2010/main" val="621021110"/>
      </p:ext>
    </p:extLst>
  </p:cSld>
  <p:clrMap bg1="lt1" tx1="dk1" bg2="lt2" tx2="dk2" accent1="accent1" accent2="accent2" accent3="accent3" accent4="accent4" accent5="accent5" accent6="accent6" hlink="hlink" folHlink="folHlink"/>
  <p:hf sldNum="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84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1213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49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represents</a:t>
            </a:r>
            <a:r>
              <a:rPr lang="en-US" baseline="0" dirty="0" smtClean="0"/>
              <a:t> leadership in academic medicine. Recall that the largest representation of women faculty in academics is in medicine and then pediatrics. Note that the percent of department chairs who are women however, lags compared to the % in the field with 12% of all IM chairs being women and 20% of all pediatric chairs being women. Note also that the % of women faculty leaders in basic science departments is comparable to that of clinical departments despite a smaller percentage of women faculty in these fields……..why might this be the case?</a:t>
            </a:r>
            <a:endParaRPr lang="en-US" dirty="0"/>
          </a:p>
        </p:txBody>
      </p:sp>
    </p:spTree>
    <p:extLst>
      <p:ext uri="{BB962C8B-B14F-4D97-AF65-F5344CB8AC3E}">
        <p14:creationId xmlns:p14="http://schemas.microsoft.com/office/powerpoint/2010/main" val="204606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the pathway to leadership – most traditional path is from division chief to department chair to vice dean or dean. Rarely is the </a:t>
            </a:r>
            <a:r>
              <a:rPr lang="en-US" baseline="0" dirty="0" err="1" smtClean="0"/>
              <a:t>assoc</a:t>
            </a:r>
            <a:r>
              <a:rPr lang="en-US" baseline="0" dirty="0" smtClean="0"/>
              <a:t> dean path one for advancement to dean.</a:t>
            </a:r>
          </a:p>
          <a:p>
            <a:r>
              <a:rPr lang="en-US" baseline="0" dirty="0" smtClean="0"/>
              <a:t>The </a:t>
            </a:r>
            <a:r>
              <a:rPr lang="en-US" baseline="0" dirty="0" err="1" smtClean="0"/>
              <a:t>asst</a:t>
            </a:r>
            <a:r>
              <a:rPr lang="en-US" baseline="0" dirty="0" smtClean="0"/>
              <a:t>/</a:t>
            </a:r>
            <a:r>
              <a:rPr lang="en-US" baseline="0" dirty="0" err="1" smtClean="0"/>
              <a:t>assoc</a:t>
            </a:r>
            <a:r>
              <a:rPr lang="en-US" baseline="0" dirty="0" smtClean="0"/>
              <a:t> dean roles relate to education (</a:t>
            </a:r>
            <a:r>
              <a:rPr lang="en-US" baseline="0" dirty="0" err="1" smtClean="0"/>
              <a:t>nuturing</a:t>
            </a:r>
            <a:r>
              <a:rPr lang="en-US" baseline="0" dirty="0" smtClean="0"/>
              <a:t>), faculty (</a:t>
            </a:r>
            <a:r>
              <a:rPr lang="en-US" baseline="0" dirty="0" err="1" smtClean="0"/>
              <a:t>nuturing</a:t>
            </a:r>
            <a:r>
              <a:rPr lang="en-US" baseline="0" dirty="0" smtClean="0"/>
              <a:t>, behavior), research ($$) and clinical ($$)</a:t>
            </a:r>
            <a:endParaRPr lang="en-US" dirty="0"/>
          </a:p>
        </p:txBody>
      </p:sp>
    </p:spTree>
    <p:extLst>
      <p:ext uri="{BB962C8B-B14F-4D97-AF65-F5344CB8AC3E}">
        <p14:creationId xmlns:p14="http://schemas.microsoft.com/office/powerpoint/2010/main" val="3580236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of these paths are the path to senior leadership?</a:t>
            </a:r>
            <a:br>
              <a:rPr lang="en-US" baseline="0" dirty="0" smtClean="0"/>
            </a:br>
            <a:r>
              <a:rPr lang="en-US" baseline="0" dirty="0" smtClean="0"/>
              <a:t>Which are the paths that you and I find most desirable and satisfying?</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68676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71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22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651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doing this sometime!!!!</a:t>
            </a:r>
          </a:p>
          <a:p>
            <a:endParaRPr lang="en-US" dirty="0"/>
          </a:p>
          <a:p>
            <a:endParaRPr lang="en-US" dirty="0" smtClean="0"/>
          </a:p>
          <a:p>
            <a:r>
              <a:rPr lang="en-US" dirty="0" smtClean="0"/>
              <a:t>Needs to be sure to include all departments in examples</a:t>
            </a:r>
            <a:endParaRPr lang="en-US" dirty="0"/>
          </a:p>
        </p:txBody>
      </p:sp>
    </p:spTree>
    <p:extLst>
      <p:ext uri="{BB962C8B-B14F-4D97-AF65-F5344CB8AC3E}">
        <p14:creationId xmlns:p14="http://schemas.microsoft.com/office/powerpoint/2010/main" val="392839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37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Personal resilience, mentors, and a knack for creating opportunity are among the tools used by women-of-color executives to break down the “concrete ceiling.” </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783710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613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958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2642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point 2 – How can the Faculty Forward</a:t>
            </a:r>
            <a:r>
              <a:rPr lang="en-US" baseline="0" dirty="0" smtClean="0"/>
              <a:t> survey inform this discussion?</a:t>
            </a:r>
            <a:endParaRPr lang="en-US" dirty="0"/>
          </a:p>
        </p:txBody>
      </p:sp>
    </p:spTree>
    <p:extLst>
      <p:ext uri="{BB962C8B-B14F-4D97-AF65-F5344CB8AC3E}">
        <p14:creationId xmlns:p14="http://schemas.microsoft.com/office/powerpoint/2010/main" val="375086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187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much to be learned</a:t>
            </a:r>
            <a:r>
              <a:rPr lang="en-US" baseline="0" dirty="0" smtClean="0"/>
              <a:t> from the business industry in this regard as well. </a:t>
            </a:r>
          </a:p>
          <a:p>
            <a:r>
              <a:rPr lang="en-US" baseline="0" dirty="0" smtClean="0"/>
              <a:t>Women face unique challenges in being perceived as leaders. In order to provide a better context of the issue, we will first review the data of the status of FULL TIME women faculty at your institution. </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79985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collection</a:t>
            </a:r>
            <a:r>
              <a:rPr lang="en-US" baseline="0" dirty="0" smtClean="0"/>
              <a:t> process – and who might be missed (i.e. part time, adjunct, </a:t>
            </a:r>
            <a:r>
              <a:rPr lang="en-US" baseline="0" dirty="0" err="1" smtClean="0"/>
              <a:t>etc</a:t>
            </a:r>
            <a:r>
              <a:rPr lang="en-US" baseline="0" dirty="0" smtClean="0"/>
              <a:t>)</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732382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68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342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Tenured</a:t>
            </a:r>
            <a:r>
              <a:rPr lang="en-US" baseline="0" dirty="0" smtClean="0"/>
              <a:t> faculty tend to be promoted to leadership roles – this distribution disadvantages women in this regard. </a:t>
            </a:r>
            <a:endParaRPr lang="en-US" dirty="0"/>
          </a:p>
        </p:txBody>
      </p:sp>
    </p:spTree>
    <p:extLst>
      <p:ext uri="{BB962C8B-B14F-4D97-AF65-F5344CB8AC3E}">
        <p14:creationId xmlns:p14="http://schemas.microsoft.com/office/powerpoint/2010/main" val="156328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you have data on the % distribution in rank for SOM faculty? Is there someplace I can get this – like from Patrick Smith??</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424624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more</a:t>
            </a:r>
            <a:r>
              <a:rPr lang="en-US" baseline="0" dirty="0" smtClean="0"/>
              <a:t> men start on tenure line positions than their female colleagues – how does this impact leadership opportunities for women faculty? How does this influence what committee work women faculty can do? How does it therefore influence visibility of women faculty at an institutional level?</a:t>
            </a:r>
            <a:endParaRPr lang="en-US" dirty="0"/>
          </a:p>
        </p:txBody>
      </p:sp>
    </p:spTree>
    <p:extLst>
      <p:ext uri="{BB962C8B-B14F-4D97-AF65-F5344CB8AC3E}">
        <p14:creationId xmlns:p14="http://schemas.microsoft.com/office/powerpoint/2010/main" val="3600969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948D62-665E-4F52-95AD-772CACCE5B59}" type="datetime1">
              <a:rPr lang="en-US" smtClean="0">
                <a:solidFill>
                  <a:prstClr val="black">
                    <a:tint val="75000"/>
                  </a:prstClr>
                </a:solidFill>
              </a:rPr>
              <a:t>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951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0DE87-EBB2-4C8E-BAB3-1A4420CA60E9}" type="datetime1">
              <a:rPr lang="en-US" smtClean="0">
                <a:solidFill>
                  <a:prstClr val="black">
                    <a:tint val="75000"/>
                  </a:prstClr>
                </a:solidFill>
              </a:rPr>
              <a:t>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516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CCEAEF-B079-478B-B34F-A3ECA6802097}" type="datetime1">
              <a:rPr lang="en-US" smtClean="0">
                <a:solidFill>
                  <a:prstClr val="black">
                    <a:tint val="75000"/>
                  </a:prstClr>
                </a:solidFill>
              </a:rPr>
              <a:t>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61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56966-6866-4D8E-8D39-FD6FD1517641}" type="datetime1">
              <a:rPr lang="en-US" smtClean="0">
                <a:solidFill>
                  <a:prstClr val="black">
                    <a:tint val="75000"/>
                  </a:prstClr>
                </a:solidFill>
              </a:rPr>
              <a:t>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465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27032F-EA93-4E9E-9530-CC561BDAA5CD}" type="datetime1">
              <a:rPr lang="en-US" smtClean="0">
                <a:solidFill>
                  <a:prstClr val="black">
                    <a:tint val="75000"/>
                  </a:prstClr>
                </a:solidFill>
              </a:rPr>
              <a:t>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631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273EE0-03FD-4158-A945-111B39BE5ACB}" type="datetime1">
              <a:rPr lang="en-US" smtClean="0">
                <a:solidFill>
                  <a:prstClr val="black">
                    <a:tint val="75000"/>
                  </a:prstClr>
                </a:solidFill>
              </a:rPr>
              <a:t>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8247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6AB51A-EB0B-4525-982D-976424A6E453}" type="datetime1">
              <a:rPr lang="en-US" smtClean="0">
                <a:solidFill>
                  <a:prstClr val="black">
                    <a:tint val="75000"/>
                  </a:prstClr>
                </a:solidFill>
              </a:rPr>
              <a:t>1/5/2017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498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754550-6924-4BB4-831F-5EFA28C64484}" type="datetime1">
              <a:rPr lang="en-US" smtClean="0">
                <a:solidFill>
                  <a:prstClr val="black">
                    <a:tint val="75000"/>
                  </a:prstClr>
                </a:solidFill>
              </a:rPr>
              <a:t>1/5/2017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520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69FDF-D11D-4B98-BEF3-B76CA43DA8B3}" type="datetime1">
              <a:rPr lang="en-US" smtClean="0">
                <a:solidFill>
                  <a:prstClr val="black">
                    <a:tint val="75000"/>
                  </a:prstClr>
                </a:solidFill>
              </a:rPr>
              <a:t>1/5/2017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212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E0BF6-02EB-4A2C-8D28-CF2EA82CEAFA}" type="datetime1">
              <a:rPr lang="en-US" smtClean="0">
                <a:solidFill>
                  <a:prstClr val="black">
                    <a:tint val="75000"/>
                  </a:prstClr>
                </a:solidFill>
              </a:rPr>
              <a:t>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1865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8EA6F-91D6-4E94-921C-82D99A8D3F62}" type="datetime1">
              <a:rPr lang="en-US" smtClean="0">
                <a:solidFill>
                  <a:prstClr val="black">
                    <a:tint val="75000"/>
                  </a:prstClr>
                </a:solidFill>
              </a:rPr>
              <a:t>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669457-9BB4-41B6-BA6A-81C06128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192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479634" y="6576368"/>
            <a:ext cx="184731" cy="230832"/>
          </a:xfrm>
          <a:prstGeom prst="rect">
            <a:avLst/>
          </a:prstGeom>
        </p:spPr>
        <p:txBody>
          <a:bodyPr vert="horz" wrap="none" lIns="91440" tIns="45720" rIns="91440" bIns="45720" rtlCol="0" anchor="b" anchorCtr="1">
            <a:spAutoFit/>
          </a:bodyPr>
          <a:lstStyle>
            <a:lvl1pPr algn="ctr">
              <a:defRPr sz="900">
                <a:solidFill>
                  <a:schemeClr val="tx1">
                    <a:tint val="75000"/>
                  </a:schemeClr>
                </a:solidFill>
              </a:defRPr>
            </a:lvl1pPr>
          </a:lstStyle>
          <a:p>
            <a:pPr eaLnBrk="1" fontAlgn="auto" hangingPunct="1">
              <a:spcBef>
                <a:spcPts val="0"/>
              </a:spcBef>
              <a:spcAft>
                <a:spcPts val="0"/>
              </a:spcAft>
            </a:pPr>
            <a:r>
              <a:rPr lang="en-US" b="0" smtClean="0">
                <a:solidFill>
                  <a:prstClr val="black">
                    <a:tint val="75000"/>
                  </a:prstClr>
                </a:solidFill>
                <a:latin typeface="Calibri" panose="020F0502020204030204"/>
              </a:rPr>
              <a:t>Angela Sharkey, MD</a:t>
            </a:r>
            <a:endParaRPr lang="en-US" b="0" dirty="0">
              <a:solidFill>
                <a:prstClr val="black">
                  <a:tint val="75000"/>
                </a:prstClr>
              </a:solidFill>
              <a:latin typeface="Calibri" panose="020F0502020204030204"/>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6825CE21-4240-48CC-A9AB-1CDBA4A17C92}" type="datetime1">
              <a:rPr lang="en-US" b="0" smtClean="0">
                <a:solidFill>
                  <a:prstClr val="black">
                    <a:tint val="75000"/>
                  </a:prstClr>
                </a:solidFill>
                <a:latin typeface="Calibri" panose="020F0502020204030204"/>
              </a:rPr>
              <a:t>1/5/2017</a:t>
            </a:fld>
            <a:endParaRPr lang="en-US" b="0"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D669457-9BB4-41B6-BA6A-81C061281977}" type="slidenum">
              <a:rPr lang="en-US" b="0" smtClean="0">
                <a:solidFill>
                  <a:prstClr val="black">
                    <a:tint val="75000"/>
                  </a:prstClr>
                </a:solidFill>
                <a:latin typeface="Calibri" panose="020F0502020204030204"/>
              </a:rPr>
              <a:pPr eaLnBrk="1" fontAlgn="auto" hangingPunct="1">
                <a:spcBef>
                  <a:spcPts val="0"/>
                </a:spcBef>
                <a:spcAft>
                  <a:spcPts val="0"/>
                </a:spcAft>
              </a:pPr>
              <a:t>‹#›</a:t>
            </a:fld>
            <a:endParaRPr lang="en-US" b="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1617928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4.xml"/><Relationship Id="rId7"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hyperlink" Target="https://www.aamc.org/download/411798/data/2014_table7.pdf" TargetMode="External"/></Relationships>
</file>

<file path=ppt/slides/_rels/slide11.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9.xml"/><Relationship Id="rId7"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hyperlink" Target="https://www.aamc.org/download/411798/data/2014_table7.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chart" Target="../charts/char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17.xml"/><Relationship Id="rId4" Type="http://schemas.openxmlformats.org/officeDocument/2006/relationships/hyperlink" Target="https://www.aamc.org/download/411800/data/2014_table8.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19.xml"/><Relationship Id="rId5" Type="http://schemas.openxmlformats.org/officeDocument/2006/relationships/hyperlink" Target="https://www.aamc.org/download/411898/data/2014_table10a.pdf" TargetMode="External"/><Relationship Id="rId4" Type="http://schemas.openxmlformats.org/officeDocument/2006/relationships/hyperlink" Target="https://www.aamc.org/download/411802/data/2014_table9a.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hyperlink" Target="https://www.aamc.org/download/411798/data/2014_table7.pdf" TargetMode="Externa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2999" y="1122363"/>
            <a:ext cx="7413171" cy="2230437"/>
          </a:xfrm>
        </p:spPr>
        <p:txBody>
          <a:bodyPr/>
          <a:lstStyle/>
          <a:p>
            <a:r>
              <a:rPr lang="en-US" b="1" dirty="0" smtClean="0">
                <a:latin typeface="+mn-lt"/>
              </a:rPr>
              <a:t>In </a:t>
            </a:r>
            <a:r>
              <a:rPr lang="en-US" b="1" dirty="0">
                <a:latin typeface="+mn-lt"/>
              </a:rPr>
              <a:t>Order to Lean In, You Have </a:t>
            </a:r>
            <a:r>
              <a:rPr lang="en-US" b="1">
                <a:latin typeface="+mn-lt"/>
              </a:rPr>
              <a:t>to </a:t>
            </a:r>
            <a:r>
              <a:rPr lang="en-US" b="1" smtClean="0">
                <a:latin typeface="+mn-lt"/>
              </a:rPr>
              <a:t>Be </a:t>
            </a:r>
            <a:r>
              <a:rPr lang="en-US" b="1" dirty="0">
                <a:latin typeface="+mn-lt"/>
              </a:rPr>
              <a:t>at the </a:t>
            </a:r>
            <a:r>
              <a:rPr lang="en-US" b="1" dirty="0" smtClean="0">
                <a:latin typeface="+mn-lt"/>
              </a:rPr>
              <a:t>Table</a:t>
            </a:r>
            <a:endParaRPr lang="en-US" b="1" dirty="0">
              <a:latin typeface="+mn-lt"/>
            </a:endParaRPr>
          </a:p>
        </p:txBody>
      </p:sp>
      <p:sp>
        <p:nvSpPr>
          <p:cNvPr id="5" name="Subtitle 4"/>
          <p:cNvSpPr>
            <a:spLocks noGrp="1"/>
          </p:cNvSpPr>
          <p:nvPr>
            <p:ph type="subTitle" idx="1"/>
          </p:nvPr>
        </p:nvSpPr>
        <p:spPr/>
        <p:txBody>
          <a:bodyPr>
            <a:normAutofit lnSpcReduction="10000"/>
          </a:bodyPr>
          <a:lstStyle/>
          <a:p>
            <a:r>
              <a:rPr lang="en-US" dirty="0"/>
              <a:t>Angela Sharkey, MD</a:t>
            </a:r>
          </a:p>
          <a:p>
            <a:r>
              <a:rPr lang="en-US" dirty="0"/>
              <a:t>Associate Dean of </a:t>
            </a:r>
            <a:r>
              <a:rPr lang="en-US" dirty="0" smtClean="0"/>
              <a:t>Faculty </a:t>
            </a:r>
            <a:r>
              <a:rPr lang="en-US" dirty="0"/>
              <a:t>Affairs and Professional Development</a:t>
            </a:r>
          </a:p>
          <a:p>
            <a:r>
              <a:rPr lang="en-US" dirty="0"/>
              <a:t>Professor of Pediatrics</a:t>
            </a:r>
          </a:p>
          <a:p>
            <a:r>
              <a:rPr lang="en-US" dirty="0"/>
              <a:t>Saint Louis University School of Medicine</a:t>
            </a:r>
          </a:p>
          <a:p>
            <a:r>
              <a:rPr lang="en-US" dirty="0" smtClean="0"/>
              <a:t>Past </a:t>
            </a:r>
            <a:r>
              <a:rPr lang="en-US" dirty="0"/>
              <a:t>chair, AAMC Group on Women in Medicine and Science</a:t>
            </a:r>
          </a:p>
          <a:p>
            <a:endParaRPr lang="en-US" dirty="0"/>
          </a:p>
        </p:txBody>
      </p:sp>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2050522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5160" y="270489"/>
            <a:ext cx="8123822" cy="461665"/>
          </a:xfrm>
          <a:prstGeom prst="rect">
            <a:avLst/>
          </a:prstGeom>
          <a:noFill/>
        </p:spPr>
        <p:txBody>
          <a:bodyPr wrap="square" rtlCol="0">
            <a:spAutoFit/>
          </a:bodyPr>
          <a:lstStyle/>
          <a:p>
            <a:pPr eaLnBrk="1" fontAlgn="auto" hangingPunct="1">
              <a:spcBef>
                <a:spcPts val="0"/>
              </a:spcBef>
              <a:spcAft>
                <a:spcPts val="0"/>
              </a:spcAft>
            </a:pPr>
            <a:r>
              <a:rPr lang="en-US" sz="2400" b="0" dirty="0" smtClean="0">
                <a:solidFill>
                  <a:srgbClr val="5D2884"/>
                </a:solidFill>
                <a:latin typeface="Arial Black" panose="020B0A04020102020204" pitchFamily="34" charset="0"/>
              </a:rPr>
              <a:t>Full-Time Full Professors and Tenured Faculty</a:t>
            </a:r>
            <a:endParaRPr lang="en-US" sz="2400" b="0" dirty="0">
              <a:solidFill>
                <a:srgbClr val="5D2884"/>
              </a:solidFill>
              <a:latin typeface="Arial Black" panose="020B0A04020102020204" pitchFamily="34" charset="0"/>
            </a:endParaRPr>
          </a:p>
        </p:txBody>
      </p:sp>
      <p:graphicFrame>
        <p:nvGraphicFramePr>
          <p:cNvPr id="33" name="Chart 32"/>
          <p:cNvGraphicFramePr/>
          <p:nvPr>
            <p:extLst>
              <p:ext uri="{D42A27DB-BD31-4B8C-83A1-F6EECF244321}">
                <p14:modId xmlns:p14="http://schemas.microsoft.com/office/powerpoint/2010/main" val="1938191875"/>
              </p:ext>
            </p:extLst>
          </p:nvPr>
        </p:nvGraphicFramePr>
        <p:xfrm>
          <a:off x="1556247" y="4893886"/>
          <a:ext cx="930183" cy="861344"/>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0" y="6477001"/>
            <a:ext cx="7772400" cy="261610"/>
          </a:xfrm>
          <a:prstGeom prst="rect">
            <a:avLst/>
          </a:prstGeom>
          <a:noFill/>
        </p:spPr>
        <p:txBody>
          <a:bodyPr wrap="square" rtlCol="0">
            <a:spAutoFit/>
          </a:bodyPr>
          <a:lstStyle/>
          <a:p>
            <a:r>
              <a:rPr lang="en-US" sz="1100" dirty="0" smtClean="0">
                <a:solidFill>
                  <a:schemeClr val="bg1">
                    <a:lumMod val="50000"/>
                  </a:schemeClr>
                </a:solidFill>
              </a:rPr>
              <a:t>Source: Women in Medicine and Science Benchmarking Tables, </a:t>
            </a:r>
            <a:r>
              <a:rPr lang="en-US" sz="1100" dirty="0" smtClean="0">
                <a:solidFill>
                  <a:schemeClr val="bg1">
                    <a:lumMod val="50000"/>
                  </a:schemeClr>
                </a:solidFill>
                <a:hlinkClick r:id="rId4"/>
              </a:rPr>
              <a:t>Table </a:t>
            </a:r>
            <a:r>
              <a:rPr lang="en-US" sz="1100" dirty="0">
                <a:solidFill>
                  <a:schemeClr val="bg1">
                    <a:lumMod val="50000"/>
                  </a:schemeClr>
                </a:solidFill>
                <a:hlinkClick r:id="rId4"/>
              </a:rPr>
              <a:t>7</a:t>
            </a:r>
            <a:endParaRPr lang="en-US" sz="1100" dirty="0" smtClean="0">
              <a:solidFill>
                <a:schemeClr val="bg1">
                  <a:lumMod val="50000"/>
                </a:schemeClr>
              </a:solidFill>
            </a:endParaRPr>
          </a:p>
        </p:txBody>
      </p:sp>
      <p:graphicFrame>
        <p:nvGraphicFramePr>
          <p:cNvPr id="7" name="Chart 6"/>
          <p:cNvGraphicFramePr/>
          <p:nvPr>
            <p:extLst>
              <p:ext uri="{D42A27DB-BD31-4B8C-83A1-F6EECF244321}">
                <p14:modId xmlns:p14="http://schemas.microsoft.com/office/powerpoint/2010/main" val="519054788"/>
              </p:ext>
            </p:extLst>
          </p:nvPr>
        </p:nvGraphicFramePr>
        <p:xfrm>
          <a:off x="304969" y="897466"/>
          <a:ext cx="3505031" cy="26924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1846769123"/>
              </p:ext>
            </p:extLst>
          </p:nvPr>
        </p:nvGraphicFramePr>
        <p:xfrm>
          <a:off x="4433200" y="888999"/>
          <a:ext cx="3505031" cy="28109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p:cNvGraphicFramePr/>
          <p:nvPr>
            <p:extLst>
              <p:ext uri="{D42A27DB-BD31-4B8C-83A1-F6EECF244321}">
                <p14:modId xmlns:p14="http://schemas.microsoft.com/office/powerpoint/2010/main" val="3202909241"/>
              </p:ext>
            </p:extLst>
          </p:nvPr>
        </p:nvGraphicFramePr>
        <p:xfrm>
          <a:off x="338836" y="3640667"/>
          <a:ext cx="3505031" cy="267546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p:cNvGraphicFramePr/>
          <p:nvPr>
            <p:extLst>
              <p:ext uri="{D42A27DB-BD31-4B8C-83A1-F6EECF244321}">
                <p14:modId xmlns:p14="http://schemas.microsoft.com/office/powerpoint/2010/main" val="2539142016"/>
              </p:ext>
            </p:extLst>
          </p:nvPr>
        </p:nvGraphicFramePr>
        <p:xfrm>
          <a:off x="4433200" y="3607188"/>
          <a:ext cx="3505031" cy="2797805"/>
        </p:xfrm>
        <a:graphic>
          <a:graphicData uri="http://schemas.openxmlformats.org/drawingml/2006/chart">
            <c:chart xmlns:c="http://schemas.openxmlformats.org/drawingml/2006/chart" xmlns:r="http://schemas.openxmlformats.org/officeDocument/2006/relationships" r:id="rId8"/>
          </a:graphicData>
        </a:graphic>
      </p:graphicFrame>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90340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18369" y="146567"/>
            <a:ext cx="7354031" cy="461665"/>
          </a:xfrm>
          <a:prstGeom prst="rect">
            <a:avLst/>
          </a:prstGeom>
          <a:noFill/>
        </p:spPr>
        <p:txBody>
          <a:bodyPr wrap="square" rtlCol="0">
            <a:spAutoFit/>
          </a:bodyPr>
          <a:lstStyle/>
          <a:p>
            <a:pPr eaLnBrk="1" fontAlgn="auto" hangingPunct="1">
              <a:spcBef>
                <a:spcPts val="0"/>
              </a:spcBef>
              <a:spcAft>
                <a:spcPts val="0"/>
              </a:spcAft>
            </a:pPr>
            <a:r>
              <a:rPr lang="en-US" sz="2400" b="0" dirty="0" smtClean="0">
                <a:solidFill>
                  <a:srgbClr val="5D2884"/>
                </a:solidFill>
                <a:latin typeface="Arial Black" panose="020B0A04020102020204" pitchFamily="34" charset="0"/>
              </a:rPr>
              <a:t>Full-Time Full Professors by Gender</a:t>
            </a:r>
            <a:endParaRPr lang="en-US" sz="2400" b="0" dirty="0">
              <a:solidFill>
                <a:srgbClr val="5D2884"/>
              </a:solidFill>
              <a:latin typeface="Arial Black" panose="020B0A04020102020204" pitchFamily="34" charset="0"/>
            </a:endParaRPr>
          </a:p>
        </p:txBody>
      </p:sp>
      <p:graphicFrame>
        <p:nvGraphicFramePr>
          <p:cNvPr id="33" name="Chart 32"/>
          <p:cNvGraphicFramePr/>
          <p:nvPr>
            <p:extLst>
              <p:ext uri="{D42A27DB-BD31-4B8C-83A1-F6EECF244321}">
                <p14:modId xmlns:p14="http://schemas.microsoft.com/office/powerpoint/2010/main" val="1060617271"/>
              </p:ext>
            </p:extLst>
          </p:nvPr>
        </p:nvGraphicFramePr>
        <p:xfrm>
          <a:off x="1556247" y="5012420"/>
          <a:ext cx="930183" cy="861344"/>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0" y="6502402"/>
            <a:ext cx="7772400" cy="261610"/>
          </a:xfrm>
          <a:prstGeom prst="rect">
            <a:avLst/>
          </a:prstGeom>
          <a:noFill/>
        </p:spPr>
        <p:txBody>
          <a:bodyPr wrap="square" rtlCol="0">
            <a:spAutoFit/>
          </a:bodyPr>
          <a:lstStyle/>
          <a:p>
            <a:r>
              <a:rPr lang="en-US" sz="1100" dirty="0" smtClean="0">
                <a:solidFill>
                  <a:schemeClr val="bg1">
                    <a:lumMod val="50000"/>
                  </a:schemeClr>
                </a:solidFill>
              </a:rPr>
              <a:t>Source: Women in Medicine and Science Benchmarking Tables, </a:t>
            </a:r>
            <a:r>
              <a:rPr lang="en-US" sz="1100" dirty="0" smtClean="0">
                <a:solidFill>
                  <a:schemeClr val="bg1">
                    <a:lumMod val="50000"/>
                  </a:schemeClr>
                </a:solidFill>
                <a:hlinkClick r:id="rId4"/>
              </a:rPr>
              <a:t>Table 7</a:t>
            </a:r>
            <a:endParaRPr lang="en-US" sz="1100" dirty="0" smtClean="0">
              <a:solidFill>
                <a:schemeClr val="bg1">
                  <a:lumMod val="50000"/>
                </a:schemeClr>
              </a:solidFill>
            </a:endParaRPr>
          </a:p>
        </p:txBody>
      </p:sp>
      <p:graphicFrame>
        <p:nvGraphicFramePr>
          <p:cNvPr id="7" name="Chart 6"/>
          <p:cNvGraphicFramePr/>
          <p:nvPr>
            <p:extLst>
              <p:ext uri="{D42A27DB-BD31-4B8C-83A1-F6EECF244321}">
                <p14:modId xmlns:p14="http://schemas.microsoft.com/office/powerpoint/2010/main" val="2494819900"/>
              </p:ext>
            </p:extLst>
          </p:nvPr>
        </p:nvGraphicFramePr>
        <p:xfrm>
          <a:off x="304969" y="1016000"/>
          <a:ext cx="3505031" cy="26924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4229620585"/>
              </p:ext>
            </p:extLst>
          </p:nvPr>
        </p:nvGraphicFramePr>
        <p:xfrm>
          <a:off x="4433200" y="1007533"/>
          <a:ext cx="3505031" cy="28109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extLst>
              <p:ext uri="{D42A27DB-BD31-4B8C-83A1-F6EECF244321}">
                <p14:modId xmlns:p14="http://schemas.microsoft.com/office/powerpoint/2010/main" val="1541552101"/>
              </p:ext>
            </p:extLst>
          </p:nvPr>
        </p:nvGraphicFramePr>
        <p:xfrm>
          <a:off x="387265" y="3742267"/>
          <a:ext cx="3505031" cy="26924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p:cNvGraphicFramePr/>
          <p:nvPr>
            <p:extLst>
              <p:ext uri="{D42A27DB-BD31-4B8C-83A1-F6EECF244321}">
                <p14:modId xmlns:p14="http://schemas.microsoft.com/office/powerpoint/2010/main" val="2212750117"/>
              </p:ext>
            </p:extLst>
          </p:nvPr>
        </p:nvGraphicFramePr>
        <p:xfrm>
          <a:off x="4433200" y="3725333"/>
          <a:ext cx="3505031" cy="2810933"/>
        </p:xfrm>
        <a:graphic>
          <a:graphicData uri="http://schemas.openxmlformats.org/drawingml/2006/chart">
            <c:chart xmlns:c="http://schemas.openxmlformats.org/drawingml/2006/chart" xmlns:r="http://schemas.openxmlformats.org/officeDocument/2006/relationships" r:id="rId8"/>
          </a:graphicData>
        </a:graphic>
      </p:graphicFrame>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3056319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50" y="463582"/>
            <a:ext cx="5095875"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Chart 2"/>
          <p:cNvGraphicFramePr>
            <a:graphicFrameLocks/>
          </p:cNvGraphicFramePr>
          <p:nvPr>
            <p:extLst>
              <p:ext uri="{D42A27DB-BD31-4B8C-83A1-F6EECF244321}">
                <p14:modId xmlns:p14="http://schemas.microsoft.com/office/powerpoint/2010/main" val="4238016737"/>
              </p:ext>
            </p:extLst>
          </p:nvPr>
        </p:nvGraphicFramePr>
        <p:xfrm>
          <a:off x="4916010" y="1592294"/>
          <a:ext cx="41148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a:graphicFrameLocks/>
          </p:cNvGraphicFramePr>
          <p:nvPr>
            <p:extLst>
              <p:ext uri="{D42A27DB-BD31-4B8C-83A1-F6EECF244321}">
                <p14:modId xmlns:p14="http://schemas.microsoft.com/office/powerpoint/2010/main" val="4020129237"/>
              </p:ext>
            </p:extLst>
          </p:nvPr>
        </p:nvGraphicFramePr>
        <p:xfrm>
          <a:off x="4951520" y="4311588"/>
          <a:ext cx="4114800" cy="1828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6476759" y="984743"/>
            <a:ext cx="1492716" cy="369332"/>
          </a:xfrm>
          <a:prstGeom prst="rect">
            <a:avLst/>
          </a:prstGeom>
          <a:noFill/>
        </p:spPr>
        <p:txBody>
          <a:bodyPr wrap="none" rtlCol="0">
            <a:spAutoFit/>
          </a:bodyPr>
          <a:lstStyle/>
          <a:p>
            <a:r>
              <a:rPr lang="en-US" sz="1800" b="0" dirty="0" smtClean="0">
                <a:solidFill>
                  <a:schemeClr val="accent5"/>
                </a:solidFill>
              </a:rPr>
              <a:t>UMMC SOM</a:t>
            </a:r>
            <a:endParaRPr lang="en-US" sz="1800" b="0" dirty="0">
              <a:solidFill>
                <a:schemeClr val="accent5"/>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2755137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18369" y="284014"/>
            <a:ext cx="7354031" cy="830997"/>
          </a:xfrm>
          <a:prstGeom prst="rect">
            <a:avLst/>
          </a:prstGeom>
          <a:noFill/>
        </p:spPr>
        <p:txBody>
          <a:bodyPr wrap="square" rtlCol="0">
            <a:spAutoFit/>
          </a:bodyPr>
          <a:lstStyle/>
          <a:p>
            <a:pPr eaLnBrk="1" fontAlgn="auto" hangingPunct="1">
              <a:spcBef>
                <a:spcPts val="0"/>
              </a:spcBef>
              <a:spcAft>
                <a:spcPts val="0"/>
              </a:spcAft>
            </a:pPr>
            <a:r>
              <a:rPr lang="en-US" sz="2400" b="0" dirty="0" smtClean="0">
                <a:solidFill>
                  <a:srgbClr val="5D2884"/>
                </a:solidFill>
                <a:latin typeface="Arial Black" panose="020B0A04020102020204" pitchFamily="34" charset="0"/>
              </a:rPr>
              <a:t>Promotions and Tenure for Full-Time Faculty</a:t>
            </a:r>
            <a:endParaRPr lang="en-US" sz="2400" b="0" dirty="0">
              <a:solidFill>
                <a:srgbClr val="5D2884"/>
              </a:solidFill>
              <a:latin typeface="Arial Black" panose="020B0A04020102020204" pitchFamily="34" charset="0"/>
            </a:endParaRPr>
          </a:p>
        </p:txBody>
      </p:sp>
      <p:graphicFrame>
        <p:nvGraphicFramePr>
          <p:cNvPr id="17" name="Chart 16"/>
          <p:cNvGraphicFramePr/>
          <p:nvPr>
            <p:extLst>
              <p:ext uri="{D42A27DB-BD31-4B8C-83A1-F6EECF244321}">
                <p14:modId xmlns:p14="http://schemas.microsoft.com/office/powerpoint/2010/main" val="2520524448"/>
              </p:ext>
            </p:extLst>
          </p:nvPr>
        </p:nvGraphicFramePr>
        <p:xfrm>
          <a:off x="338835" y="1507067"/>
          <a:ext cx="4072297" cy="3786320"/>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0" y="6282267"/>
            <a:ext cx="7772400" cy="261610"/>
          </a:xfrm>
          <a:prstGeom prst="rect">
            <a:avLst/>
          </a:prstGeom>
          <a:noFill/>
        </p:spPr>
        <p:txBody>
          <a:bodyPr wrap="square" rtlCol="0">
            <a:spAutoFit/>
          </a:bodyPr>
          <a:lstStyle/>
          <a:p>
            <a:r>
              <a:rPr lang="en-US" sz="1100" dirty="0" smtClean="0">
                <a:solidFill>
                  <a:schemeClr val="bg1">
                    <a:lumMod val="50000"/>
                  </a:schemeClr>
                </a:solidFill>
              </a:rPr>
              <a:t>Source: Women in Medicine and Science Benchmarking Tables, </a:t>
            </a:r>
            <a:r>
              <a:rPr lang="en-US" sz="1100" dirty="0" smtClean="0">
                <a:solidFill>
                  <a:schemeClr val="bg1">
                    <a:lumMod val="50000"/>
                  </a:schemeClr>
                </a:solidFill>
                <a:hlinkClick r:id="rId4"/>
              </a:rPr>
              <a:t>Table 8</a:t>
            </a:r>
            <a:endParaRPr lang="en-US" sz="1100" dirty="0" smtClean="0">
              <a:solidFill>
                <a:schemeClr val="bg1">
                  <a:lumMod val="50000"/>
                </a:schemeClr>
              </a:solidFill>
            </a:endParaRPr>
          </a:p>
        </p:txBody>
      </p:sp>
      <p:graphicFrame>
        <p:nvGraphicFramePr>
          <p:cNvPr id="7" name="Chart 6"/>
          <p:cNvGraphicFramePr/>
          <p:nvPr>
            <p:extLst>
              <p:ext uri="{D42A27DB-BD31-4B8C-83A1-F6EECF244321}">
                <p14:modId xmlns:p14="http://schemas.microsoft.com/office/powerpoint/2010/main" val="3482848311"/>
              </p:ext>
            </p:extLst>
          </p:nvPr>
        </p:nvGraphicFramePr>
        <p:xfrm>
          <a:off x="4368968" y="1490134"/>
          <a:ext cx="4072297" cy="3786320"/>
        </p:xfrm>
        <a:graphic>
          <a:graphicData uri="http://schemas.openxmlformats.org/drawingml/2006/chart">
            <c:chart xmlns:c="http://schemas.openxmlformats.org/drawingml/2006/chart" xmlns:r="http://schemas.openxmlformats.org/officeDocument/2006/relationships" r:id="rId5"/>
          </a:graphicData>
        </a:graphic>
      </p:graphicFrame>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902658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85" t="11630" r="14559" b="9936"/>
          <a:stretch/>
        </p:blipFill>
        <p:spPr bwMode="auto">
          <a:xfrm>
            <a:off x="25025" y="76200"/>
            <a:ext cx="9118975" cy="649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413333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50" t="11983" r="14538" b="9330"/>
          <a:stretch/>
        </p:blipFill>
        <p:spPr bwMode="auto">
          <a:xfrm>
            <a:off x="-5080" y="76200"/>
            <a:ext cx="9302784"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834646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79" t="12261" r="14916" b="8943"/>
          <a:stretch/>
        </p:blipFill>
        <p:spPr bwMode="auto">
          <a:xfrm>
            <a:off x="0" y="76200"/>
            <a:ext cx="9144845"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522155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47134" y="292480"/>
            <a:ext cx="8255000" cy="461665"/>
          </a:xfrm>
          <a:prstGeom prst="rect">
            <a:avLst/>
          </a:prstGeom>
          <a:noFill/>
        </p:spPr>
        <p:txBody>
          <a:bodyPr wrap="square" rtlCol="0">
            <a:spAutoFit/>
          </a:bodyPr>
          <a:lstStyle/>
          <a:p>
            <a:pPr eaLnBrk="1" fontAlgn="auto" hangingPunct="1">
              <a:spcBef>
                <a:spcPts val="0"/>
              </a:spcBef>
              <a:spcAft>
                <a:spcPts val="0"/>
              </a:spcAft>
            </a:pPr>
            <a:r>
              <a:rPr lang="en-US" sz="2400" b="0" dirty="0" smtClean="0">
                <a:solidFill>
                  <a:srgbClr val="5D2884"/>
                </a:solidFill>
                <a:latin typeface="Arial Black" panose="020B0A04020102020204" pitchFamily="34" charset="0"/>
              </a:rPr>
              <a:t>Permanent Administrative Leadership Positions</a:t>
            </a:r>
            <a:endParaRPr lang="en-US" sz="2400" b="0" dirty="0">
              <a:solidFill>
                <a:srgbClr val="5D2884"/>
              </a:solidFill>
              <a:latin typeface="Arial Black" panose="020B0A04020102020204" pitchFamily="34" charset="0"/>
            </a:endParaRPr>
          </a:p>
        </p:txBody>
      </p:sp>
      <p:graphicFrame>
        <p:nvGraphicFramePr>
          <p:cNvPr id="17" name="Chart 16"/>
          <p:cNvGraphicFramePr/>
          <p:nvPr>
            <p:extLst>
              <p:ext uri="{D42A27DB-BD31-4B8C-83A1-F6EECF244321}">
                <p14:modId xmlns:p14="http://schemas.microsoft.com/office/powerpoint/2010/main" val="4266804714"/>
              </p:ext>
            </p:extLst>
          </p:nvPr>
        </p:nvGraphicFramePr>
        <p:xfrm>
          <a:off x="389635" y="1422401"/>
          <a:ext cx="4072297" cy="3786320"/>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0" y="6316134"/>
            <a:ext cx="7772400" cy="261610"/>
          </a:xfrm>
          <a:prstGeom prst="rect">
            <a:avLst/>
          </a:prstGeom>
          <a:noFill/>
        </p:spPr>
        <p:txBody>
          <a:bodyPr wrap="square" rtlCol="0">
            <a:spAutoFit/>
          </a:bodyPr>
          <a:lstStyle/>
          <a:p>
            <a:r>
              <a:rPr lang="en-US" sz="1100" dirty="0" smtClean="0">
                <a:solidFill>
                  <a:schemeClr val="bg1">
                    <a:lumMod val="50000"/>
                  </a:schemeClr>
                </a:solidFill>
              </a:rPr>
              <a:t>Source: Women in Medicine and Science Benchmarking Tables, Table </a:t>
            </a:r>
            <a:r>
              <a:rPr lang="en-US" sz="1100" dirty="0" smtClean="0">
                <a:solidFill>
                  <a:schemeClr val="bg1">
                    <a:lumMod val="50000"/>
                  </a:schemeClr>
                </a:solidFill>
                <a:hlinkClick r:id="rId4"/>
              </a:rPr>
              <a:t>9a</a:t>
            </a:r>
            <a:r>
              <a:rPr lang="en-US" sz="1100" dirty="0" smtClean="0">
                <a:solidFill>
                  <a:schemeClr val="bg1">
                    <a:lumMod val="50000"/>
                  </a:schemeClr>
                </a:solidFill>
              </a:rPr>
              <a:t> and </a:t>
            </a:r>
            <a:r>
              <a:rPr lang="en-US" sz="1100" dirty="0" smtClean="0">
                <a:solidFill>
                  <a:schemeClr val="bg1">
                    <a:lumMod val="50000"/>
                  </a:schemeClr>
                </a:solidFill>
                <a:hlinkClick r:id="rId5"/>
              </a:rPr>
              <a:t>10a</a:t>
            </a:r>
            <a:endParaRPr lang="en-US" sz="1100" dirty="0" smtClean="0">
              <a:solidFill>
                <a:schemeClr val="bg1">
                  <a:lumMod val="50000"/>
                </a:schemeClr>
              </a:solidFill>
            </a:endParaRPr>
          </a:p>
        </p:txBody>
      </p:sp>
      <p:graphicFrame>
        <p:nvGraphicFramePr>
          <p:cNvPr id="7" name="Chart 6"/>
          <p:cNvGraphicFramePr/>
          <p:nvPr>
            <p:extLst>
              <p:ext uri="{D42A27DB-BD31-4B8C-83A1-F6EECF244321}">
                <p14:modId xmlns:p14="http://schemas.microsoft.com/office/powerpoint/2010/main" val="3073585328"/>
              </p:ext>
            </p:extLst>
          </p:nvPr>
        </p:nvGraphicFramePr>
        <p:xfrm>
          <a:off x="4529835" y="1430868"/>
          <a:ext cx="4072297" cy="3786320"/>
        </p:xfrm>
        <a:graphic>
          <a:graphicData uri="http://schemas.openxmlformats.org/drawingml/2006/chart">
            <c:chart xmlns:c="http://schemas.openxmlformats.org/drawingml/2006/chart" xmlns:r="http://schemas.openxmlformats.org/officeDocument/2006/relationships" r:id="rId6"/>
          </a:graphicData>
        </a:graphic>
      </p:graphicFrame>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5" name="TextBox 4"/>
          <p:cNvSpPr txBox="1"/>
          <p:nvPr/>
        </p:nvSpPr>
        <p:spPr>
          <a:xfrm>
            <a:off x="389635" y="5454650"/>
            <a:ext cx="3717684" cy="307777"/>
          </a:xfrm>
          <a:prstGeom prst="rect">
            <a:avLst/>
          </a:prstGeom>
          <a:noFill/>
        </p:spPr>
        <p:txBody>
          <a:bodyPr wrap="none" rtlCol="0">
            <a:spAutoFit/>
          </a:bodyPr>
          <a:lstStyle/>
          <a:p>
            <a:r>
              <a:rPr lang="en-US" sz="1400" b="0" dirty="0" smtClean="0">
                <a:solidFill>
                  <a:schemeClr val="tx1"/>
                </a:solidFill>
              </a:rPr>
              <a:t>2 of 17 clinical, 0 of 5 basic; 9 of 45 divisions</a:t>
            </a:r>
            <a:endParaRPr lang="en-US" sz="1400" b="0" dirty="0">
              <a:solidFill>
                <a:schemeClr val="tx1"/>
              </a:solidFill>
            </a:endParaRPr>
          </a:p>
        </p:txBody>
      </p:sp>
      <p:sp>
        <p:nvSpPr>
          <p:cNvPr id="9" name="TextBox 8"/>
          <p:cNvSpPr txBox="1"/>
          <p:nvPr/>
        </p:nvSpPr>
        <p:spPr>
          <a:xfrm>
            <a:off x="1855020" y="3170139"/>
            <a:ext cx="255198" cy="307777"/>
          </a:xfrm>
          <a:prstGeom prst="rect">
            <a:avLst/>
          </a:prstGeom>
          <a:noFill/>
        </p:spPr>
        <p:txBody>
          <a:bodyPr wrap="none" rtlCol="0">
            <a:spAutoFit/>
          </a:bodyPr>
          <a:lstStyle/>
          <a:p>
            <a:r>
              <a:rPr lang="en-US" sz="1400" b="0" dirty="0" smtClean="0">
                <a:solidFill>
                  <a:schemeClr val="tx1"/>
                </a:solidFill>
              </a:rPr>
              <a:t>*</a:t>
            </a:r>
            <a:endParaRPr lang="en-US" sz="1400" b="0" dirty="0">
              <a:solidFill>
                <a:schemeClr val="tx1"/>
              </a:solidFill>
            </a:endParaRPr>
          </a:p>
        </p:txBody>
      </p:sp>
      <p:sp>
        <p:nvSpPr>
          <p:cNvPr id="10" name="TextBox 9"/>
          <p:cNvSpPr txBox="1"/>
          <p:nvPr/>
        </p:nvSpPr>
        <p:spPr>
          <a:xfrm>
            <a:off x="1855020" y="4015993"/>
            <a:ext cx="255198" cy="307777"/>
          </a:xfrm>
          <a:prstGeom prst="rect">
            <a:avLst/>
          </a:prstGeom>
          <a:noFill/>
        </p:spPr>
        <p:txBody>
          <a:bodyPr wrap="none" rtlCol="0">
            <a:spAutoFit/>
          </a:bodyPr>
          <a:lstStyle/>
          <a:p>
            <a:r>
              <a:rPr lang="en-US" sz="1400" b="0" dirty="0" smtClean="0">
                <a:solidFill>
                  <a:schemeClr val="tx1"/>
                </a:solidFill>
              </a:rPr>
              <a:t>*</a:t>
            </a:r>
            <a:endParaRPr lang="en-US" sz="1400" b="0" dirty="0">
              <a:solidFill>
                <a:schemeClr val="tx1"/>
              </a:solidFill>
            </a:endParaRPr>
          </a:p>
        </p:txBody>
      </p:sp>
    </p:spTree>
    <p:extLst>
      <p:ext uri="{BB962C8B-B14F-4D97-AF65-F5344CB8AC3E}">
        <p14:creationId xmlns:p14="http://schemas.microsoft.com/office/powerpoint/2010/main" val="686388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87941"/>
          </a:xfrm>
        </p:spPr>
        <p:txBody>
          <a:bodyPr>
            <a:normAutofit fontScale="90000"/>
          </a:bodyPr>
          <a:lstStyle/>
          <a:p>
            <a:r>
              <a:rPr lang="en-US" dirty="0" smtClean="0">
                <a:solidFill>
                  <a:srgbClr val="5D2884"/>
                </a:solidFill>
                <a:latin typeface="Arial Black" panose="020B0A04020102020204" pitchFamily="34" charset="0"/>
              </a:rPr>
              <a:t>What’s the </a:t>
            </a:r>
            <a:r>
              <a:rPr lang="en-US" dirty="0">
                <a:solidFill>
                  <a:srgbClr val="5D2884"/>
                </a:solidFill>
                <a:latin typeface="Arial Black" panose="020B0A04020102020204" pitchFamily="34" charset="0"/>
              </a:rPr>
              <a:t>C</a:t>
            </a:r>
            <a:r>
              <a:rPr lang="en-US" dirty="0" smtClean="0">
                <a:solidFill>
                  <a:srgbClr val="5D2884"/>
                </a:solidFill>
                <a:latin typeface="Arial Black" panose="020B0A04020102020204" pitchFamily="34" charset="0"/>
              </a:rPr>
              <a:t>urrent State of Women in Academic Medicine and Science?</a:t>
            </a:r>
            <a:endParaRPr lang="en-US" dirty="0">
              <a:solidFill>
                <a:srgbClr val="5D2884"/>
              </a:solidFill>
              <a:latin typeface="Arial Black" panose="020B0A04020102020204" pitchFamily="34" charset="0"/>
            </a:endParaRPr>
          </a:p>
        </p:txBody>
      </p:sp>
      <p:sp>
        <p:nvSpPr>
          <p:cNvPr id="3" name="Content Placeholder 2"/>
          <p:cNvSpPr>
            <a:spLocks noGrp="1"/>
          </p:cNvSpPr>
          <p:nvPr>
            <p:ph idx="1"/>
          </p:nvPr>
        </p:nvSpPr>
        <p:spPr>
          <a:xfrm>
            <a:off x="628650" y="1371600"/>
            <a:ext cx="7886700" cy="5071533"/>
          </a:xfrm>
        </p:spPr>
        <p:txBody>
          <a:bodyPr>
            <a:normAutofit fontScale="92500"/>
          </a:bodyPr>
          <a:lstStyle/>
          <a:p>
            <a:r>
              <a:rPr lang="en-US" dirty="0" smtClean="0">
                <a:solidFill>
                  <a:srgbClr val="286884"/>
                </a:solidFill>
              </a:rPr>
              <a:t>The proportion of female applicants applying to medical school has continued to drop since it peaked in 2003-04 (51% female applicants in 2003-04 to 46% female applicants in 2013-14).</a:t>
            </a:r>
          </a:p>
          <a:p>
            <a:r>
              <a:rPr lang="en-US" dirty="0" smtClean="0">
                <a:solidFill>
                  <a:srgbClr val="286884"/>
                </a:solidFill>
              </a:rPr>
              <a:t>Women make up 38% of all full time faculty.</a:t>
            </a:r>
          </a:p>
          <a:p>
            <a:r>
              <a:rPr lang="en-US" dirty="0" smtClean="0">
                <a:solidFill>
                  <a:srgbClr val="286884"/>
                </a:solidFill>
              </a:rPr>
              <a:t>The proportion of full professors who are women has increased 7 percentage points since 2004 (14%-22%), but the percentage of new tenured positions given to women has remained the same (30%).</a:t>
            </a:r>
          </a:p>
          <a:p>
            <a:r>
              <a:rPr lang="en-US" dirty="0" smtClean="0">
                <a:solidFill>
                  <a:srgbClr val="286884"/>
                </a:solidFill>
              </a:rPr>
              <a:t>The only academic rank with more women than men faculty is instructor.</a:t>
            </a:r>
          </a:p>
          <a:p>
            <a:r>
              <a:rPr lang="en-US" dirty="0" smtClean="0">
                <a:solidFill>
                  <a:srgbClr val="286884"/>
                </a:solidFill>
              </a:rPr>
              <a:t>Women continue to hold a significantly smaller number of key leadership positions</a:t>
            </a:r>
          </a:p>
          <a:p>
            <a:pPr lvl="1">
              <a:buSzPct val="80000"/>
              <a:buFont typeface="Wingdings" panose="05000000000000000000" pitchFamily="2" charset="2"/>
              <a:buChar char="§"/>
            </a:pPr>
            <a:r>
              <a:rPr lang="en-US" dirty="0" smtClean="0">
                <a:solidFill>
                  <a:srgbClr val="286884"/>
                </a:solidFill>
              </a:rPr>
              <a:t>15% Department Chairs</a:t>
            </a:r>
          </a:p>
          <a:p>
            <a:pPr lvl="1">
              <a:buSzPct val="80000"/>
              <a:buFont typeface="Wingdings" panose="05000000000000000000" pitchFamily="2" charset="2"/>
              <a:buChar char="§"/>
            </a:pPr>
            <a:r>
              <a:rPr lang="en-US" dirty="0" smtClean="0">
                <a:solidFill>
                  <a:srgbClr val="286884"/>
                </a:solidFill>
              </a:rPr>
              <a:t>16% Deans</a:t>
            </a:r>
          </a:p>
          <a:p>
            <a:r>
              <a:rPr lang="en-US" dirty="0" smtClean="0">
                <a:solidFill>
                  <a:srgbClr val="286884"/>
                </a:solidFill>
              </a:rPr>
              <a:t>Women are relatively well represented in deans office administrative roles</a:t>
            </a:r>
          </a:p>
          <a:p>
            <a:pPr lvl="1">
              <a:buSzPct val="80000"/>
              <a:buFont typeface="Wingdings" panose="05000000000000000000" pitchFamily="2" charset="2"/>
              <a:buChar char="§"/>
            </a:pPr>
            <a:r>
              <a:rPr lang="en-US" dirty="0" smtClean="0">
                <a:solidFill>
                  <a:srgbClr val="286884"/>
                </a:solidFill>
              </a:rPr>
              <a:t>46% assistant deans</a:t>
            </a:r>
          </a:p>
          <a:p>
            <a:pPr lvl="1">
              <a:buSzPct val="80000"/>
              <a:buFont typeface="Wingdings" panose="05000000000000000000" pitchFamily="2" charset="2"/>
              <a:buChar char="§"/>
            </a:pPr>
            <a:r>
              <a:rPr lang="en-US" dirty="0" smtClean="0">
                <a:solidFill>
                  <a:srgbClr val="286884"/>
                </a:solidFill>
              </a:rPr>
              <a:t>38% associate deans</a:t>
            </a:r>
          </a:p>
          <a:p>
            <a:pPr lvl="1">
              <a:buSzPct val="80000"/>
              <a:buFont typeface="Wingdings" panose="05000000000000000000" pitchFamily="2" charset="2"/>
              <a:buChar char="§"/>
            </a:pPr>
            <a:r>
              <a:rPr lang="en-US" dirty="0" smtClean="0">
                <a:solidFill>
                  <a:srgbClr val="286884"/>
                </a:solidFill>
              </a:rPr>
              <a:t>34% senior associate deans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693582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5D2884"/>
                </a:solidFill>
                <a:latin typeface="Arial Black" panose="020B0A04020102020204" pitchFamily="34" charset="0"/>
              </a:rPr>
              <a:t>What Women Say They Need To Succeed</a:t>
            </a:r>
            <a:endParaRPr lang="en-US" dirty="0">
              <a:solidFill>
                <a:srgbClr val="5D2884"/>
              </a:solidFill>
              <a:latin typeface="Arial Black" panose="020B0A04020102020204" pitchFamily="34" charset="0"/>
            </a:endParaRPr>
          </a:p>
        </p:txBody>
      </p:sp>
      <p:sp>
        <p:nvSpPr>
          <p:cNvPr id="3" name="Content Placeholder 2"/>
          <p:cNvSpPr>
            <a:spLocks noGrp="1"/>
          </p:cNvSpPr>
          <p:nvPr>
            <p:ph idx="1"/>
          </p:nvPr>
        </p:nvSpPr>
        <p:spPr>
          <a:xfrm>
            <a:off x="682460" y="1827648"/>
            <a:ext cx="7886700" cy="1523217"/>
          </a:xfrm>
        </p:spPr>
        <p:txBody>
          <a:bodyPr>
            <a:normAutofit/>
          </a:bodyPr>
          <a:lstStyle/>
          <a:p>
            <a:pPr marL="0" indent="0">
              <a:buNone/>
            </a:pPr>
            <a:r>
              <a:rPr lang="en-US" sz="3200" dirty="0" smtClean="0">
                <a:solidFill>
                  <a:srgbClr val="286884"/>
                </a:solidFill>
              </a:rPr>
              <a:t>The AAMC Faculty Forward Engagement Survey shows that women respond with high levels of engagement and satisfaction with:</a:t>
            </a:r>
          </a:p>
        </p:txBody>
      </p:sp>
      <p:sp>
        <p:nvSpPr>
          <p:cNvPr id="4" name="Rounded Rectangle 3"/>
          <p:cNvSpPr/>
          <p:nvPr/>
        </p:nvSpPr>
        <p:spPr>
          <a:xfrm>
            <a:off x="736270" y="3538847"/>
            <a:ext cx="7779080" cy="719644"/>
          </a:xfrm>
          <a:prstGeom prst="roundRect">
            <a:avLst/>
          </a:prstGeom>
          <a:noFill/>
          <a:ln w="25400">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53835" y="3695201"/>
            <a:ext cx="7661515" cy="4979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2400" b="0" dirty="0" smtClean="0">
                <a:solidFill>
                  <a:srgbClr val="286884"/>
                </a:solidFill>
              </a:rPr>
              <a:t>Clear expectations about role and the path of advancement</a:t>
            </a:r>
          </a:p>
        </p:txBody>
      </p:sp>
      <p:sp>
        <p:nvSpPr>
          <p:cNvPr id="7" name="Rounded Rectangle 6"/>
          <p:cNvSpPr/>
          <p:nvPr/>
        </p:nvSpPr>
        <p:spPr>
          <a:xfrm>
            <a:off x="736270" y="4369718"/>
            <a:ext cx="7779080" cy="719644"/>
          </a:xfrm>
          <a:prstGeom prst="roundRect">
            <a:avLst/>
          </a:prstGeom>
          <a:noFill/>
          <a:ln w="25400">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853835" y="4513009"/>
            <a:ext cx="7661515" cy="4979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2400" b="0" dirty="0" smtClean="0">
                <a:solidFill>
                  <a:srgbClr val="286884"/>
                </a:solidFill>
              </a:rPr>
              <a:t>An equitable and diverse workplace</a:t>
            </a:r>
          </a:p>
        </p:txBody>
      </p:sp>
      <p:sp>
        <p:nvSpPr>
          <p:cNvPr id="9" name="Rounded Rectangle 8"/>
          <p:cNvSpPr/>
          <p:nvPr/>
        </p:nvSpPr>
        <p:spPr>
          <a:xfrm>
            <a:off x="749729" y="5215235"/>
            <a:ext cx="7779080" cy="719644"/>
          </a:xfrm>
          <a:prstGeom prst="roundRect">
            <a:avLst/>
          </a:prstGeom>
          <a:noFill/>
          <a:ln w="25400">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853834" y="5352194"/>
            <a:ext cx="7661515" cy="4979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2400" b="0" dirty="0" smtClean="0">
                <a:solidFill>
                  <a:srgbClr val="286884"/>
                </a:solidFill>
              </a:rPr>
              <a:t>Access to opportunities for development and advancement</a:t>
            </a: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2189823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61521" y="1164844"/>
            <a:ext cx="2622572" cy="3185216"/>
          </a:xfrm>
          <a:prstGeom prst="rect">
            <a:avLst/>
          </a:prstGeom>
        </p:spPr>
      </p:pic>
      <p:sp>
        <p:nvSpPr>
          <p:cNvPr id="6" name="Title 5"/>
          <p:cNvSpPr>
            <a:spLocks noGrp="1"/>
          </p:cNvSpPr>
          <p:nvPr>
            <p:ph type="title"/>
          </p:nvPr>
        </p:nvSpPr>
        <p:spPr>
          <a:xfrm>
            <a:off x="628650" y="275916"/>
            <a:ext cx="7886700" cy="1325563"/>
          </a:xfrm>
        </p:spPr>
        <p:txBody>
          <a:bodyPr/>
          <a:lstStyle/>
          <a:p>
            <a:r>
              <a:rPr lang="en-US" b="1" dirty="0" smtClean="0"/>
              <a:t>How are we influenced by society?</a:t>
            </a:r>
            <a:endParaRPr lang="en-US" b="1" dirty="0"/>
          </a:p>
        </p:txBody>
      </p:sp>
      <p:sp>
        <p:nvSpPr>
          <p:cNvPr id="11" name="Content Placeholder 10"/>
          <p:cNvSpPr>
            <a:spLocks noGrp="1"/>
          </p:cNvSpPr>
          <p:nvPr>
            <p:ph idx="1"/>
          </p:nvPr>
        </p:nvSpPr>
        <p:spPr>
          <a:xfrm>
            <a:off x="628649" y="1361338"/>
            <a:ext cx="4955027" cy="4159845"/>
          </a:xfrm>
        </p:spPr>
        <p:txBody>
          <a:bodyPr/>
          <a:lstStyle/>
          <a:p>
            <a:r>
              <a:rPr lang="en-US" dirty="0"/>
              <a:t>W</a:t>
            </a:r>
            <a:r>
              <a:rPr lang="en-US" dirty="0" smtClean="0"/>
              <a:t>hat does a woman leader look like?</a:t>
            </a:r>
          </a:p>
          <a:p>
            <a:r>
              <a:rPr lang="en-US" dirty="0" smtClean="0"/>
              <a:t>How does a woman leader behave?</a:t>
            </a:r>
          </a:p>
          <a:p>
            <a:r>
              <a:rPr lang="en-US" dirty="0" smtClean="0"/>
              <a:t>How does this impact the ability of women to achieve leadership roles?</a:t>
            </a:r>
          </a:p>
          <a:p>
            <a:r>
              <a:rPr lang="en-US" b="1" dirty="0">
                <a:solidFill>
                  <a:srgbClr val="0070C0"/>
                </a:solidFill>
              </a:rPr>
              <a:t>How does this </a:t>
            </a:r>
            <a:r>
              <a:rPr lang="en-US" b="1" dirty="0" smtClean="0">
                <a:solidFill>
                  <a:srgbClr val="0070C0"/>
                </a:solidFill>
              </a:rPr>
              <a:t>effect </a:t>
            </a:r>
            <a:r>
              <a:rPr lang="en-US" b="1" dirty="0">
                <a:solidFill>
                  <a:srgbClr val="0070C0"/>
                </a:solidFill>
              </a:rPr>
              <a:t>your decisions to hire/promote?</a:t>
            </a:r>
            <a:endParaRPr lang="en-US" dirty="0"/>
          </a:p>
        </p:txBody>
      </p:sp>
      <p:pic>
        <p:nvPicPr>
          <p:cNvPr id="4" name="Picture 3"/>
          <p:cNvPicPr>
            <a:picLocks noChangeAspect="1"/>
          </p:cNvPicPr>
          <p:nvPr/>
        </p:nvPicPr>
        <p:blipFill>
          <a:blip r:embed="rId4"/>
          <a:stretch>
            <a:fillRect/>
          </a:stretch>
        </p:blipFill>
        <p:spPr>
          <a:xfrm>
            <a:off x="494146" y="3660276"/>
            <a:ext cx="4543828" cy="3029218"/>
          </a:xfrm>
          <a:prstGeom prst="rect">
            <a:avLst/>
          </a:prstGeom>
        </p:spPr>
      </p:pic>
      <p:pic>
        <p:nvPicPr>
          <p:cNvPr id="3" name="Picture 2"/>
          <p:cNvPicPr>
            <a:picLocks noChangeAspect="1"/>
          </p:cNvPicPr>
          <p:nvPr/>
        </p:nvPicPr>
        <p:blipFill>
          <a:blip r:embed="rId5"/>
          <a:stretch>
            <a:fillRect/>
          </a:stretch>
        </p:blipFill>
        <p:spPr>
          <a:xfrm>
            <a:off x="4381878" y="4138863"/>
            <a:ext cx="4535764" cy="2550631"/>
          </a:xfrm>
          <a:prstGeom prst="rect">
            <a:avLst/>
          </a:prstGeom>
        </p:spPr>
      </p:pic>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72013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This Issue is Not </a:t>
            </a:r>
            <a:r>
              <a:rPr lang="en-US" sz="4000" b="1" dirty="0">
                <a:solidFill>
                  <a:srgbClr val="0070C0"/>
                </a:solidFill>
              </a:rPr>
              <a:t>U</a:t>
            </a:r>
            <a:r>
              <a:rPr lang="en-US" sz="4000" b="1" dirty="0" smtClean="0">
                <a:solidFill>
                  <a:srgbClr val="0070C0"/>
                </a:solidFill>
              </a:rPr>
              <a:t>nique to Academic </a:t>
            </a:r>
            <a:r>
              <a:rPr lang="en-US" sz="4000" b="1" dirty="0">
                <a:solidFill>
                  <a:srgbClr val="0070C0"/>
                </a:solidFill>
              </a:rPr>
              <a:t>M</a:t>
            </a:r>
            <a:r>
              <a:rPr lang="en-US" sz="4000" b="1" dirty="0" smtClean="0">
                <a:solidFill>
                  <a:srgbClr val="0070C0"/>
                </a:solidFill>
              </a:rPr>
              <a:t>edicine</a:t>
            </a:r>
            <a:endParaRPr lang="en-US" sz="4000" b="1" dirty="0">
              <a:solidFill>
                <a:srgbClr val="0070C0"/>
              </a:solidFill>
            </a:endParaRPr>
          </a:p>
        </p:txBody>
      </p:sp>
      <p:sp>
        <p:nvSpPr>
          <p:cNvPr id="3" name="Content Placeholder 2"/>
          <p:cNvSpPr>
            <a:spLocks noGrp="1"/>
          </p:cNvSpPr>
          <p:nvPr>
            <p:ph idx="1"/>
          </p:nvPr>
        </p:nvSpPr>
        <p:spPr/>
        <p:txBody>
          <a:bodyPr/>
          <a:lstStyle/>
          <a:p>
            <a:r>
              <a:rPr lang="en-US" dirty="0"/>
              <a:t>Women account for about half of law school grads and 36% of practicing </a:t>
            </a:r>
            <a:r>
              <a:rPr lang="en-US" dirty="0" smtClean="0"/>
              <a:t>lawyers.</a:t>
            </a:r>
            <a:endParaRPr lang="en-US" dirty="0"/>
          </a:p>
          <a:p>
            <a:r>
              <a:rPr lang="en-US" dirty="0" smtClean="0"/>
              <a:t>Proportion of managers in U.S. commercial banks was 35% in 2014.</a:t>
            </a:r>
          </a:p>
          <a:p>
            <a:r>
              <a:rPr lang="en-US" dirty="0" smtClean="0"/>
              <a:t>Proportion of managers in Investment Banking was 29% in 2000 and hasn’t changed since.</a:t>
            </a:r>
          </a:p>
          <a:p>
            <a:endParaRPr lang="en-US" dirty="0"/>
          </a:p>
          <a:p>
            <a:endParaRPr lang="en-US" dirty="0" smtClean="0"/>
          </a:p>
          <a:p>
            <a:r>
              <a:rPr lang="en-US" dirty="0" smtClean="0"/>
              <a:t>So there are lessons we can learn from the business literature.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483938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 Need to Fix the </a:t>
            </a:r>
            <a:r>
              <a:rPr lang="en-US" b="1" i="1" dirty="0" smtClean="0"/>
              <a:t>Systems</a:t>
            </a:r>
            <a:r>
              <a:rPr lang="en-US" b="1" dirty="0" smtClean="0"/>
              <a:t>, </a:t>
            </a:r>
            <a:r>
              <a:rPr lang="en-US" b="1" dirty="0"/>
              <a:t>N</a:t>
            </a:r>
            <a:r>
              <a:rPr lang="en-US" b="1" dirty="0" smtClean="0"/>
              <a:t>ot the </a:t>
            </a:r>
            <a:r>
              <a:rPr lang="en-US" b="1" dirty="0"/>
              <a:t>W</a:t>
            </a:r>
            <a:r>
              <a:rPr lang="en-US" b="1" dirty="0" smtClean="0"/>
              <a:t>omen</a:t>
            </a:r>
            <a:endParaRPr lang="en-US" b="1" dirty="0"/>
          </a:p>
        </p:txBody>
      </p:sp>
      <p:sp>
        <p:nvSpPr>
          <p:cNvPr id="3" name="Content Placeholder 2"/>
          <p:cNvSpPr>
            <a:spLocks noGrp="1"/>
          </p:cNvSpPr>
          <p:nvPr>
            <p:ph idx="1"/>
          </p:nvPr>
        </p:nvSpPr>
        <p:spPr/>
        <p:txBody>
          <a:bodyPr>
            <a:normAutofit/>
          </a:bodyPr>
          <a:lstStyle/>
          <a:p>
            <a:r>
              <a:rPr lang="en-US" dirty="0"/>
              <a:t>Tenure track positions should be available for women faculty – and women should be encouraged to consider them. </a:t>
            </a:r>
          </a:p>
          <a:p>
            <a:r>
              <a:rPr lang="en-US" dirty="0" smtClean="0"/>
              <a:t>Promotion and tenure timelines should be flexible to allow for conflicting work, life and family priorities</a:t>
            </a:r>
          </a:p>
          <a:p>
            <a:r>
              <a:rPr lang="en-US" dirty="0" smtClean="0"/>
              <a:t>Support for women faculty to address:</a:t>
            </a:r>
          </a:p>
          <a:p>
            <a:pPr lvl="1"/>
            <a:r>
              <a:rPr lang="en-US" dirty="0" smtClean="0"/>
              <a:t>Lack of self efficacy and self confidence</a:t>
            </a:r>
          </a:p>
          <a:p>
            <a:pPr lvl="1"/>
            <a:r>
              <a:rPr lang="en-US" dirty="0" smtClean="0"/>
              <a:t>Feelings of marginalization and isolation</a:t>
            </a:r>
          </a:p>
          <a:p>
            <a:pPr lvl="1"/>
            <a:r>
              <a:rPr lang="en-US" dirty="0" smtClean="0"/>
              <a:t>Insufficient mentoring</a:t>
            </a:r>
          </a:p>
          <a:p>
            <a:r>
              <a:rPr lang="en-US" dirty="0" smtClean="0"/>
              <a:t>Women faculty need to be encouraged to build relationship capital</a:t>
            </a:r>
          </a:p>
          <a:p>
            <a:r>
              <a:rPr lang="en-US" dirty="0" smtClean="0"/>
              <a:t>Structural support for writing, perhaps through peer mentoring</a:t>
            </a:r>
          </a:p>
        </p:txBody>
      </p:sp>
      <p:sp>
        <p:nvSpPr>
          <p:cNvPr id="4" name="Footer Placeholder 3"/>
          <p:cNvSpPr>
            <a:spLocks noGrp="1"/>
          </p:cNvSpPr>
          <p:nvPr>
            <p:ph type="ftr" sz="quarter" idx="11"/>
          </p:nvPr>
        </p:nvSpPr>
        <p:spPr/>
        <p:txBody>
          <a:bodyPr/>
          <a:lstStyle/>
          <a:p>
            <a:r>
              <a:rPr lang="nb-NO"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604765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86" y="356249"/>
            <a:ext cx="7886700" cy="1325563"/>
          </a:xfrm>
        </p:spPr>
        <p:txBody>
          <a:bodyPr>
            <a:normAutofit/>
          </a:bodyPr>
          <a:lstStyle/>
          <a:p>
            <a:r>
              <a:rPr lang="en-US" sz="4000" b="1" dirty="0" smtClean="0">
                <a:solidFill>
                  <a:srgbClr val="0070C0"/>
                </a:solidFill>
              </a:rPr>
              <a:t>Target for addressing these issues</a:t>
            </a:r>
            <a:endParaRPr lang="en-US" sz="4000" b="1" dirty="0">
              <a:solidFill>
                <a:srgbClr val="0070C0"/>
              </a:solidFill>
            </a:endParaRPr>
          </a:p>
        </p:txBody>
      </p:sp>
      <p:sp>
        <p:nvSpPr>
          <p:cNvPr id="3" name="Content Placeholder 2"/>
          <p:cNvSpPr>
            <a:spLocks noGrp="1"/>
          </p:cNvSpPr>
          <p:nvPr>
            <p:ph idx="1"/>
          </p:nvPr>
        </p:nvSpPr>
        <p:spPr>
          <a:xfrm>
            <a:off x="628650" y="1417253"/>
            <a:ext cx="7886700" cy="4351338"/>
          </a:xfrm>
        </p:spPr>
        <p:txBody>
          <a:bodyPr>
            <a:normAutofit fontScale="92500" lnSpcReduction="20000"/>
          </a:bodyPr>
          <a:lstStyle/>
          <a:p>
            <a:r>
              <a:rPr lang="en-US" sz="2800" dirty="0"/>
              <a:t>Conflicting work, life and family priorities</a:t>
            </a:r>
          </a:p>
          <a:p>
            <a:pPr lvl="1"/>
            <a:r>
              <a:rPr lang="en-US" sz="2400" dirty="0" smtClean="0"/>
              <a:t>Family-friendly work policies</a:t>
            </a:r>
          </a:p>
          <a:p>
            <a:pPr lvl="2"/>
            <a:r>
              <a:rPr lang="en-US" sz="1800" dirty="0" smtClean="0"/>
              <a:t>Paid maternity and paternity leave</a:t>
            </a:r>
          </a:p>
          <a:p>
            <a:pPr lvl="2"/>
            <a:r>
              <a:rPr lang="en-US" sz="1800" dirty="0" smtClean="0"/>
              <a:t>Child care with hours that work for health care providers</a:t>
            </a:r>
          </a:p>
          <a:p>
            <a:pPr lvl="2"/>
            <a:r>
              <a:rPr lang="en-US" sz="1800" dirty="0" smtClean="0"/>
              <a:t>Summer programming for children</a:t>
            </a:r>
          </a:p>
          <a:p>
            <a:pPr lvl="2"/>
            <a:r>
              <a:rPr lang="en-US" sz="1800" dirty="0" smtClean="0"/>
              <a:t>Exercise facilities</a:t>
            </a:r>
          </a:p>
          <a:p>
            <a:pPr lvl="2"/>
            <a:r>
              <a:rPr lang="en-US" sz="1800" dirty="0" smtClean="0"/>
              <a:t>Meetings during normal business hours</a:t>
            </a:r>
          </a:p>
          <a:p>
            <a:pPr lvl="1"/>
            <a:endParaRPr lang="en-US" dirty="0" smtClean="0"/>
          </a:p>
          <a:p>
            <a:r>
              <a:rPr lang="en-US" sz="2800" dirty="0"/>
              <a:t>Lack of self efficacy and self </a:t>
            </a:r>
            <a:r>
              <a:rPr lang="en-US" sz="2800" dirty="0" smtClean="0"/>
              <a:t>confidence</a:t>
            </a:r>
            <a:endParaRPr lang="en-US" sz="2800" dirty="0"/>
          </a:p>
          <a:p>
            <a:pPr lvl="1"/>
            <a:r>
              <a:rPr lang="en-US" sz="2000" dirty="0" smtClean="0"/>
              <a:t>Professional development programming</a:t>
            </a:r>
          </a:p>
          <a:p>
            <a:pPr lvl="2"/>
            <a:r>
              <a:rPr lang="en-US" sz="1800" dirty="0" smtClean="0"/>
              <a:t>AAMC Early, Mid Career programs</a:t>
            </a:r>
          </a:p>
          <a:p>
            <a:pPr lvl="2"/>
            <a:r>
              <a:rPr lang="en-US" sz="1800" dirty="0" smtClean="0"/>
              <a:t>AAMC Minority Faculty programs</a:t>
            </a:r>
          </a:p>
          <a:p>
            <a:pPr lvl="2"/>
            <a:r>
              <a:rPr lang="en-US" sz="1800" dirty="0" smtClean="0"/>
              <a:t>ELAM</a:t>
            </a:r>
          </a:p>
          <a:p>
            <a:pPr lvl="2"/>
            <a:r>
              <a:rPr lang="en-US" sz="1800" dirty="0" smtClean="0"/>
              <a:t>And programs need to include those that are not women only, like </a:t>
            </a:r>
          </a:p>
          <a:p>
            <a:pPr lvl="3"/>
            <a:r>
              <a:rPr lang="en-US" sz="1650" dirty="0" smtClean="0"/>
              <a:t>Harvard ……</a:t>
            </a:r>
          </a:p>
          <a:p>
            <a:pPr lvl="1"/>
            <a:r>
              <a:rPr lang="en-US" sz="2100" dirty="0" smtClean="0"/>
              <a:t>Networking</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482608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Target for addressing these issues</a:t>
            </a:r>
            <a:endParaRPr lang="en-US" sz="4000" b="1" dirty="0">
              <a:solidFill>
                <a:srgbClr val="0070C0"/>
              </a:solidFill>
            </a:endParaRPr>
          </a:p>
        </p:txBody>
      </p:sp>
      <p:sp>
        <p:nvSpPr>
          <p:cNvPr id="3" name="Content Placeholder 2"/>
          <p:cNvSpPr>
            <a:spLocks noGrp="1"/>
          </p:cNvSpPr>
          <p:nvPr>
            <p:ph idx="1"/>
          </p:nvPr>
        </p:nvSpPr>
        <p:spPr>
          <a:xfrm>
            <a:off x="628650" y="1690689"/>
            <a:ext cx="7886700" cy="4351338"/>
          </a:xfrm>
        </p:spPr>
        <p:txBody>
          <a:bodyPr>
            <a:normAutofit fontScale="92500" lnSpcReduction="20000"/>
          </a:bodyPr>
          <a:lstStyle/>
          <a:p>
            <a:r>
              <a:rPr lang="en-US" sz="2600" dirty="0"/>
              <a:t>Addressing unconscious bias</a:t>
            </a:r>
          </a:p>
          <a:p>
            <a:pPr lvl="1"/>
            <a:r>
              <a:rPr lang="en-US" sz="2000" dirty="0"/>
              <a:t>Women receive significantly lower scores then men on RO1 renewals despite reviewer language ‘outstanding’, ‘excellent’</a:t>
            </a:r>
          </a:p>
          <a:p>
            <a:pPr lvl="1"/>
            <a:r>
              <a:rPr lang="en-US" sz="2000" dirty="0"/>
              <a:t>Despite the same level of grant support, women have fewer publications and lower H-index</a:t>
            </a:r>
          </a:p>
          <a:p>
            <a:pPr lvl="1"/>
            <a:r>
              <a:rPr lang="en-US" sz="2000" dirty="0"/>
              <a:t>Search </a:t>
            </a:r>
            <a:r>
              <a:rPr lang="en-US" sz="2000" dirty="0" smtClean="0"/>
              <a:t>committees</a:t>
            </a:r>
          </a:p>
          <a:p>
            <a:pPr marL="342900" lvl="1" indent="0">
              <a:buNone/>
            </a:pPr>
            <a:endParaRPr lang="en-US" sz="2000" dirty="0"/>
          </a:p>
          <a:p>
            <a:r>
              <a:rPr lang="en-US" sz="2600" dirty="0" smtClean="0"/>
              <a:t>Feelings </a:t>
            </a:r>
            <a:r>
              <a:rPr lang="en-US" sz="2600" dirty="0"/>
              <a:t>of marginalization and isolation</a:t>
            </a:r>
          </a:p>
          <a:p>
            <a:pPr lvl="1"/>
            <a:r>
              <a:rPr lang="en-US" sz="2000" dirty="0" smtClean="0"/>
              <a:t>Invite women faculty to join you at the lunch table</a:t>
            </a:r>
          </a:p>
          <a:p>
            <a:pPr lvl="2"/>
            <a:r>
              <a:rPr lang="en-US" sz="1800" dirty="0" smtClean="0"/>
              <a:t>Encourage your junior partners to take time for lunch!!</a:t>
            </a:r>
          </a:p>
          <a:p>
            <a:pPr lvl="1"/>
            <a:r>
              <a:rPr lang="en-US" sz="2000" dirty="0" smtClean="0"/>
              <a:t>Make sure women and minorities are </a:t>
            </a:r>
            <a:r>
              <a:rPr lang="en-US" sz="2000" i="1" dirty="0" smtClean="0"/>
              <a:t>at the table </a:t>
            </a:r>
            <a:r>
              <a:rPr lang="en-US" sz="2000" dirty="0" smtClean="0"/>
              <a:t>during meetings</a:t>
            </a:r>
          </a:p>
          <a:p>
            <a:pPr marL="0" indent="0">
              <a:buNone/>
            </a:pPr>
            <a:endParaRPr lang="en-US" dirty="0" smtClean="0"/>
          </a:p>
          <a:p>
            <a:r>
              <a:rPr lang="en-US" sz="2600" dirty="0"/>
              <a:t>Failure to build relationship capital</a:t>
            </a:r>
          </a:p>
          <a:p>
            <a:pPr lvl="1"/>
            <a:r>
              <a:rPr lang="en-US" sz="2000" dirty="0" smtClean="0"/>
              <a:t>Be intentional and sponsor women and male colleagues</a:t>
            </a:r>
          </a:p>
          <a:p>
            <a:pPr lvl="1"/>
            <a:r>
              <a:rPr lang="en-US" sz="2000" dirty="0" smtClean="0"/>
              <a:t>Facilitate networking!</a:t>
            </a:r>
          </a:p>
          <a:p>
            <a:pPr lvl="1"/>
            <a:endParaRPr lang="en-US" sz="2000" dirty="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2074095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589105"/>
            <a:ext cx="7886700" cy="4351338"/>
          </a:xfrm>
        </p:spPr>
        <p:txBody>
          <a:bodyPr/>
          <a:lstStyle/>
          <a:p>
            <a:r>
              <a:rPr lang="en-US" sz="2800" dirty="0" err="1" smtClean="0"/>
              <a:t>Unconcious</a:t>
            </a:r>
            <a:r>
              <a:rPr lang="en-US" sz="2800" dirty="0" smtClean="0"/>
              <a:t> Bias training</a:t>
            </a:r>
          </a:p>
          <a:p>
            <a:pPr lvl="1"/>
            <a:r>
              <a:rPr lang="en-US" sz="2400" b="1" dirty="0" smtClean="0"/>
              <a:t>Required</a:t>
            </a:r>
            <a:r>
              <a:rPr lang="en-US" sz="2400" dirty="0" smtClean="0"/>
              <a:t> training has been shown to potentially activate  bias</a:t>
            </a:r>
          </a:p>
          <a:p>
            <a:pPr lvl="1"/>
            <a:r>
              <a:rPr lang="en-US" sz="2400" dirty="0" smtClean="0"/>
              <a:t>The positive effects of diversity training rarely last beyond a day or two. </a:t>
            </a:r>
          </a:p>
          <a:p>
            <a:pPr lvl="1"/>
            <a:endParaRPr lang="en-US" dirty="0"/>
          </a:p>
          <a:p>
            <a:r>
              <a:rPr lang="en-US" sz="2800" dirty="0" smtClean="0"/>
              <a:t>Male leaders with daughter(s) are more likely to close a gender pay gap and be attuned to women’s rights/needs in the workplace.</a:t>
            </a:r>
          </a:p>
        </p:txBody>
      </p:sp>
      <p:sp>
        <p:nvSpPr>
          <p:cNvPr id="6" name="Rectangle 5"/>
          <p:cNvSpPr/>
          <p:nvPr/>
        </p:nvSpPr>
        <p:spPr>
          <a:xfrm>
            <a:off x="1025370" y="373277"/>
            <a:ext cx="7301884" cy="1569660"/>
          </a:xfrm>
          <a:prstGeom prst="rect">
            <a:avLst/>
          </a:prstGeom>
        </p:spPr>
        <p:txBody>
          <a:bodyPr wrap="square">
            <a:spAutoFit/>
          </a:bodyPr>
          <a:lstStyle/>
          <a:p>
            <a:r>
              <a:rPr lang="en-US" sz="3200" dirty="0">
                <a:solidFill>
                  <a:schemeClr val="accent5"/>
                </a:solidFill>
              </a:rPr>
              <a:t>“Just because something is outside of awareness doesn’t mean it’s outside of control</a:t>
            </a:r>
            <a:r>
              <a:rPr lang="en-US" sz="3200" dirty="0" smtClean="0">
                <a:solidFill>
                  <a:schemeClr val="accent5"/>
                </a:solidFill>
              </a:rPr>
              <a:t>. </a:t>
            </a:r>
            <a:r>
              <a:rPr lang="en-US" sz="1600" dirty="0" smtClean="0">
                <a:solidFill>
                  <a:schemeClr val="accent5"/>
                </a:solidFill>
              </a:rPr>
              <a:t>Malcolm Gladwell, Blink</a:t>
            </a:r>
            <a:r>
              <a:rPr lang="en-US" sz="3200" dirty="0" smtClean="0">
                <a:solidFill>
                  <a:schemeClr val="accent5"/>
                </a:solidFill>
              </a:rPr>
              <a:t>” </a:t>
            </a:r>
            <a:endParaRPr lang="en-US" sz="3200" dirty="0">
              <a:solidFill>
                <a:schemeClr val="accent5"/>
              </a:solidFil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5826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72" y="551558"/>
            <a:ext cx="7886700" cy="1325563"/>
          </a:xfrm>
        </p:spPr>
        <p:txBody>
          <a:bodyPr>
            <a:normAutofit fontScale="90000"/>
          </a:bodyPr>
          <a:lstStyle/>
          <a:p>
            <a:r>
              <a:rPr lang="en-US" b="1" dirty="0" smtClean="0">
                <a:solidFill>
                  <a:srgbClr val="0070C0"/>
                </a:solidFill>
              </a:rPr>
              <a:t>Striving to achieve the need for:</a:t>
            </a:r>
            <a:br>
              <a:rPr lang="en-US" b="1" dirty="0" smtClean="0">
                <a:solidFill>
                  <a:srgbClr val="0070C0"/>
                </a:solidFill>
              </a:rPr>
            </a:br>
            <a:r>
              <a:rPr lang="en-US" sz="3600" b="1" dirty="0" smtClean="0">
                <a:solidFill>
                  <a:srgbClr val="0070C0"/>
                </a:solidFill>
              </a:rPr>
              <a:t>Clear </a:t>
            </a:r>
            <a:r>
              <a:rPr lang="en-US" sz="3600" b="1" dirty="0">
                <a:solidFill>
                  <a:srgbClr val="0070C0"/>
                </a:solidFill>
              </a:rPr>
              <a:t>expectations about </a:t>
            </a:r>
            <a:r>
              <a:rPr lang="en-US" sz="3600" b="1" dirty="0" smtClean="0">
                <a:solidFill>
                  <a:srgbClr val="0070C0"/>
                </a:solidFill>
              </a:rPr>
              <a:t>their role </a:t>
            </a:r>
            <a:r>
              <a:rPr lang="en-US" sz="3600" b="1" dirty="0">
                <a:solidFill>
                  <a:srgbClr val="0070C0"/>
                </a:solidFill>
              </a:rPr>
              <a:t>and the path of advancement</a:t>
            </a:r>
            <a:r>
              <a:rPr lang="en-US" sz="3600" dirty="0"/>
              <a:t/>
            </a:r>
            <a:br>
              <a:rPr lang="en-US" sz="3600" dirty="0"/>
            </a:br>
            <a:endParaRPr lang="en-US" dirty="0"/>
          </a:p>
        </p:txBody>
      </p:sp>
      <p:sp>
        <p:nvSpPr>
          <p:cNvPr id="3" name="Content Placeholder 2"/>
          <p:cNvSpPr>
            <a:spLocks noGrp="1"/>
          </p:cNvSpPr>
          <p:nvPr>
            <p:ph idx="1"/>
          </p:nvPr>
        </p:nvSpPr>
        <p:spPr/>
        <p:txBody>
          <a:bodyPr/>
          <a:lstStyle/>
          <a:p>
            <a:r>
              <a:rPr lang="en-US" dirty="0" smtClean="0"/>
              <a:t>Language in position descriptions should mirror the expectations for the job</a:t>
            </a:r>
          </a:p>
          <a:p>
            <a:r>
              <a:rPr lang="en-US" dirty="0" smtClean="0"/>
              <a:t>Feedback verbiage in evaluations should be specific to </a:t>
            </a:r>
            <a:r>
              <a:rPr lang="en-US" i="1" dirty="0" smtClean="0"/>
              <a:t>actions</a:t>
            </a:r>
            <a:r>
              <a:rPr lang="en-US" dirty="0" smtClean="0"/>
              <a:t>, connecting contributions to business outcomes or to acknowledge technical expertise.</a:t>
            </a:r>
          </a:p>
          <a:p>
            <a:pPr lvl="1"/>
            <a:endParaRPr lang="en-US" dirty="0"/>
          </a:p>
          <a:p>
            <a:r>
              <a:rPr lang="en-US" dirty="0" smtClean="0"/>
              <a:t>Letters of reference and recommendation should focus on leadership traits, not engendered behavioral traits.</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8739" y="4296792"/>
            <a:ext cx="1880459" cy="219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823869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5"/>
          <p:cNvSpPr>
            <a:spLocks noChangeArrowheads="1"/>
          </p:cNvSpPr>
          <p:nvPr/>
        </p:nvSpPr>
        <p:spPr bwMode="auto">
          <a:xfrm>
            <a:off x="1963738" y="2956560"/>
            <a:ext cx="4538662" cy="1963738"/>
          </a:xfrm>
          <a:prstGeom prst="rect">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58" name="Smiley Face 6"/>
          <p:cNvSpPr>
            <a:spLocks noChangeArrowheads="1"/>
          </p:cNvSpPr>
          <p:nvPr/>
        </p:nvSpPr>
        <p:spPr bwMode="auto">
          <a:xfrm>
            <a:off x="5514658" y="2218532"/>
            <a:ext cx="660400" cy="642937"/>
          </a:xfrm>
          <a:prstGeom prst="smileyFace">
            <a:avLst>
              <a:gd name="adj" fmla="val 4653"/>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59" name="Smiley Face 7"/>
          <p:cNvSpPr>
            <a:spLocks noChangeArrowheads="1"/>
          </p:cNvSpPr>
          <p:nvPr/>
        </p:nvSpPr>
        <p:spPr bwMode="auto">
          <a:xfrm>
            <a:off x="7239000" y="484188"/>
            <a:ext cx="660400" cy="644525"/>
          </a:xfrm>
          <a:prstGeom prst="smileyFace">
            <a:avLst>
              <a:gd name="adj" fmla="val 4653"/>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60" name="Smiley Face 8"/>
          <p:cNvSpPr>
            <a:spLocks noChangeArrowheads="1"/>
          </p:cNvSpPr>
          <p:nvPr/>
        </p:nvSpPr>
        <p:spPr bwMode="auto">
          <a:xfrm>
            <a:off x="5303520" y="484188"/>
            <a:ext cx="660400" cy="642938"/>
          </a:xfrm>
          <a:prstGeom prst="smileyFace">
            <a:avLst>
              <a:gd name="adj" fmla="val 4653"/>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61" name="Smiley Face 9"/>
          <p:cNvSpPr>
            <a:spLocks noChangeArrowheads="1"/>
          </p:cNvSpPr>
          <p:nvPr/>
        </p:nvSpPr>
        <p:spPr bwMode="auto">
          <a:xfrm>
            <a:off x="1100138" y="3616960"/>
            <a:ext cx="660400" cy="642938"/>
          </a:xfrm>
          <a:prstGeom prst="smileyFace">
            <a:avLst>
              <a:gd name="adj" fmla="val 4653"/>
            </a:avLst>
          </a:prstGeom>
          <a:noFill/>
          <a:ln w="34925">
            <a:solidFill>
              <a:srgbClr val="4478D3"/>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62" name="Smiley Face 10"/>
          <p:cNvSpPr>
            <a:spLocks noChangeArrowheads="1"/>
          </p:cNvSpPr>
          <p:nvPr/>
        </p:nvSpPr>
        <p:spPr bwMode="auto">
          <a:xfrm>
            <a:off x="2141538" y="5039360"/>
            <a:ext cx="660400" cy="642938"/>
          </a:xfrm>
          <a:prstGeom prst="smileyFace">
            <a:avLst>
              <a:gd name="adj" fmla="val 4653"/>
            </a:avLst>
          </a:prstGeom>
          <a:noFill/>
          <a:ln w="34925">
            <a:solidFill>
              <a:srgbClr val="4478D3"/>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63" name="Smiley Face 11"/>
          <p:cNvSpPr>
            <a:spLocks noChangeArrowheads="1"/>
          </p:cNvSpPr>
          <p:nvPr/>
        </p:nvSpPr>
        <p:spPr bwMode="auto">
          <a:xfrm>
            <a:off x="2116138" y="2186623"/>
            <a:ext cx="660400" cy="642937"/>
          </a:xfrm>
          <a:prstGeom prst="smileyFace">
            <a:avLst>
              <a:gd name="adj" fmla="val 4653"/>
            </a:avLst>
          </a:prstGeom>
          <a:noFill/>
          <a:ln w="34925">
            <a:solidFill>
              <a:srgbClr val="4478D3"/>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45064" name="Smiley Face 12"/>
          <p:cNvSpPr>
            <a:spLocks noChangeArrowheads="1"/>
          </p:cNvSpPr>
          <p:nvPr/>
        </p:nvSpPr>
        <p:spPr bwMode="auto">
          <a:xfrm>
            <a:off x="3741738" y="5006023"/>
            <a:ext cx="660400" cy="642937"/>
          </a:xfrm>
          <a:prstGeom prst="smileyFace">
            <a:avLst>
              <a:gd name="adj" fmla="val 4653"/>
            </a:avLst>
          </a:prstGeom>
          <a:noFill/>
          <a:ln w="34925">
            <a:solidFill>
              <a:srgbClr val="4478D3"/>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a:p>
        </p:txBody>
      </p:sp>
      <p:sp>
        <p:nvSpPr>
          <p:cNvPr id="2" name="Title 1"/>
          <p:cNvSpPr>
            <a:spLocks noGrp="1"/>
          </p:cNvSpPr>
          <p:nvPr>
            <p:ph type="title"/>
          </p:nvPr>
        </p:nvSpPr>
        <p:spPr>
          <a:xfrm>
            <a:off x="554038" y="314325"/>
            <a:ext cx="7886700" cy="1325563"/>
          </a:xfrm>
        </p:spPr>
        <p:txBody>
          <a:bodyPr/>
          <a:lstStyle/>
          <a:p>
            <a:r>
              <a:rPr lang="en-US" b="1" dirty="0" smtClean="0"/>
              <a:t>Enhancing Visibility</a:t>
            </a:r>
            <a:endParaRPr lang="en-US" b="1"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286084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70C0"/>
                </a:solidFill>
              </a:rPr>
              <a:t>Mentorship</a:t>
            </a:r>
            <a:endParaRPr lang="en-US" sz="4800" b="1" dirty="0">
              <a:solidFill>
                <a:srgbClr val="0070C0"/>
              </a:solidFill>
            </a:endParaRPr>
          </a:p>
        </p:txBody>
      </p:sp>
      <p:sp>
        <p:nvSpPr>
          <p:cNvPr id="3" name="Content Placeholder 2"/>
          <p:cNvSpPr>
            <a:spLocks noGrp="1"/>
          </p:cNvSpPr>
          <p:nvPr>
            <p:ph idx="1"/>
          </p:nvPr>
        </p:nvSpPr>
        <p:spPr/>
        <p:txBody>
          <a:bodyPr>
            <a:normAutofit/>
          </a:bodyPr>
          <a:lstStyle/>
          <a:p>
            <a:r>
              <a:rPr lang="en-US" sz="2800" dirty="0" smtClean="0"/>
              <a:t>Women report receiving less mentoring.</a:t>
            </a:r>
          </a:p>
          <a:p>
            <a:r>
              <a:rPr lang="en-US" sz="2800" dirty="0" smtClean="0"/>
              <a:t>Perhaps women benefit more from a different type of mentorship?</a:t>
            </a:r>
          </a:p>
          <a:p>
            <a:pPr lvl="2"/>
            <a:r>
              <a:rPr lang="en-US" sz="2800" dirty="0" smtClean="0"/>
              <a:t>Dyadic mentorship</a:t>
            </a:r>
          </a:p>
          <a:p>
            <a:pPr lvl="2"/>
            <a:r>
              <a:rPr lang="en-US" sz="2800" dirty="0" smtClean="0"/>
              <a:t>Peer group mentor programs</a:t>
            </a:r>
          </a:p>
          <a:p>
            <a:pPr lvl="2"/>
            <a:r>
              <a:rPr lang="en-US" sz="2800" dirty="0"/>
              <a:t>Lean In </a:t>
            </a:r>
            <a:r>
              <a:rPr lang="en-US" sz="2800" dirty="0" smtClean="0"/>
              <a:t>circles</a:t>
            </a:r>
          </a:p>
          <a:p>
            <a:pPr lvl="2"/>
            <a:r>
              <a:rPr lang="en-US" sz="2800" dirty="0" smtClean="0"/>
              <a:t>No data to support that women mentors are more effective for women faculty.</a:t>
            </a:r>
          </a:p>
          <a:p>
            <a:r>
              <a:rPr lang="en-US" sz="2800" dirty="0" smtClean="0"/>
              <a:t>Engendered behaviors may also come into play here. </a:t>
            </a:r>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71114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70C0"/>
                </a:solidFill>
              </a:rPr>
              <a:t>Sponsorship</a:t>
            </a:r>
            <a:endParaRPr lang="en-US" sz="4800" b="1" dirty="0">
              <a:solidFill>
                <a:srgbClr val="0070C0"/>
              </a:solidFill>
            </a:endParaRPr>
          </a:p>
        </p:txBody>
      </p:sp>
      <p:sp>
        <p:nvSpPr>
          <p:cNvPr id="3" name="Content Placeholder 2"/>
          <p:cNvSpPr>
            <a:spLocks noGrp="1"/>
          </p:cNvSpPr>
          <p:nvPr>
            <p:ph idx="1"/>
          </p:nvPr>
        </p:nvSpPr>
        <p:spPr/>
        <p:txBody>
          <a:bodyPr/>
          <a:lstStyle/>
          <a:p>
            <a:r>
              <a:rPr lang="en-US" sz="2800" dirty="0" smtClean="0"/>
              <a:t>“A Sponsor is someone who will make you visible to others, is willing to stick their neck out for you, introduce you to key players and put your name forward for opportunities……”</a:t>
            </a:r>
          </a:p>
          <a:p>
            <a:endParaRPr lang="en-US" dirty="0"/>
          </a:p>
          <a:p>
            <a:endParaRPr lang="en-US" dirty="0" smtClean="0"/>
          </a:p>
          <a:p>
            <a:r>
              <a:rPr lang="en-US" dirty="0" smtClean="0"/>
              <a:t>Women do not develop the same social capital as their male counterparts and are more frequently offered opportunities to sit on committees without financial impact…..</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30698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70C0"/>
                </a:solidFill>
              </a:rPr>
              <a:t>Networking</a:t>
            </a:r>
            <a:endParaRPr lang="en-US" sz="4800" b="1" dirty="0">
              <a:solidFill>
                <a:srgbClr val="0070C0"/>
              </a:solidFill>
            </a:endParaRPr>
          </a:p>
        </p:txBody>
      </p:sp>
      <p:sp>
        <p:nvSpPr>
          <p:cNvPr id="4" name="Rectangle 3"/>
          <p:cNvSpPr/>
          <p:nvPr/>
        </p:nvSpPr>
        <p:spPr>
          <a:xfrm>
            <a:off x="1584960" y="2044006"/>
            <a:ext cx="6705600" cy="2677656"/>
          </a:xfrm>
          <a:prstGeom prst="rect">
            <a:avLst/>
          </a:prstGeom>
        </p:spPr>
        <p:txBody>
          <a:bodyPr wrap="square">
            <a:spAutoFit/>
          </a:bodyPr>
          <a:lstStyle/>
          <a:p>
            <a:pPr marL="0" indent="0" defTabSz="457200" eaLnBrk="1" hangingPunct="1">
              <a:lnSpc>
                <a:spcPct val="100000"/>
              </a:lnSpc>
              <a:spcBef>
                <a:spcPct val="20000"/>
              </a:spcBef>
              <a:buClrTx/>
              <a:buSzTx/>
              <a:defRPr/>
            </a:pPr>
            <a:r>
              <a:rPr lang="en-US" altLang="en-US" sz="2400" dirty="0">
                <a:solidFill>
                  <a:srgbClr val="000000"/>
                </a:solidFill>
                <a:latin typeface="Calibri" pitchFamily="34" charset="0"/>
              </a:rPr>
              <a:t>Women who were most proactive in making their accomplishments visible advanced further, were more satisfied with their career and had greater compensation growth than women less focused on calling attention to their success</a:t>
            </a:r>
            <a:r>
              <a:rPr lang="ja-JP" altLang="en-US" sz="2400" dirty="0">
                <a:solidFill>
                  <a:srgbClr val="000000"/>
                </a:solidFill>
                <a:latin typeface="Calibri" pitchFamily="34" charset="0"/>
              </a:rPr>
              <a:t>”</a:t>
            </a:r>
            <a:r>
              <a:rPr lang="en-US" altLang="ja-JP" sz="2400" dirty="0">
                <a:solidFill>
                  <a:srgbClr val="000000"/>
                </a:solidFill>
                <a:latin typeface="Calibri" pitchFamily="34" charset="0"/>
              </a:rPr>
              <a:t> </a:t>
            </a:r>
          </a:p>
          <a:p>
            <a:pPr defTabSz="457200" eaLnBrk="1" hangingPunct="1">
              <a:defRPr/>
            </a:pPr>
            <a:r>
              <a:rPr lang="en-US" altLang="en-US" sz="2400" dirty="0"/>
              <a:t>					</a:t>
            </a:r>
            <a:r>
              <a:rPr lang="en-US" altLang="en-US" sz="2400" dirty="0">
                <a:solidFill>
                  <a:srgbClr val="000000"/>
                </a:solidFill>
                <a:latin typeface="Calibri" pitchFamily="34" charset="0"/>
              </a:rPr>
              <a:t> </a:t>
            </a:r>
            <a:r>
              <a:rPr lang="en-US" altLang="en-US" sz="2400" i="1" dirty="0">
                <a:solidFill>
                  <a:srgbClr val="000000"/>
                </a:solidFill>
                <a:latin typeface="Calibri" pitchFamily="34" charset="0"/>
              </a:rPr>
              <a:t>From the Catalyst Report 2011, </a:t>
            </a:r>
            <a:r>
              <a:rPr lang="en-US" altLang="en-US" sz="2400" i="1" dirty="0" smtClean="0">
                <a:solidFill>
                  <a:srgbClr val="000000"/>
                </a:solidFill>
                <a:latin typeface="Calibri" pitchFamily="34" charset="0"/>
              </a:rPr>
              <a:t>						"</a:t>
            </a:r>
            <a:r>
              <a:rPr lang="en-US" altLang="en-US" sz="2400" i="1" dirty="0">
                <a:solidFill>
                  <a:srgbClr val="000000"/>
                </a:solidFill>
                <a:latin typeface="Calibri" pitchFamily="34" charset="0"/>
              </a:rPr>
              <a:t>The Myth of the Ideal Worker</a:t>
            </a:r>
            <a:r>
              <a:rPr lang="ja-JP" altLang="en-US" sz="2400" i="1" dirty="0">
                <a:solidFill>
                  <a:srgbClr val="000000"/>
                </a:solidFill>
                <a:latin typeface="Calibri" pitchFamily="34" charset="0"/>
              </a:rPr>
              <a:t>”</a:t>
            </a:r>
            <a:endParaRPr lang="en-US" altLang="en-US" sz="2400" i="1"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744695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213" t="14520" r="37120" b="12717"/>
          <a:stretch/>
        </p:blipFill>
        <p:spPr>
          <a:xfrm>
            <a:off x="0" y="0"/>
            <a:ext cx="5138531" cy="57779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901" y="0"/>
            <a:ext cx="3853983" cy="6591072"/>
          </a:xfrm>
          <a:prstGeom prst="rect">
            <a:avLst/>
          </a:prstGeom>
        </p:spPr>
      </p:pic>
      <p:sp>
        <p:nvSpPr>
          <p:cNvPr id="7" name="TextBox 6"/>
          <p:cNvSpPr txBox="1"/>
          <p:nvPr/>
        </p:nvSpPr>
        <p:spPr>
          <a:xfrm>
            <a:off x="6671871" y="5547115"/>
            <a:ext cx="2425664" cy="461665"/>
          </a:xfrm>
          <a:prstGeom prst="rect">
            <a:avLst/>
          </a:prstGeom>
          <a:noFill/>
        </p:spPr>
        <p:txBody>
          <a:bodyPr wrap="none" rtlCol="0">
            <a:spAutoFit/>
          </a:bodyPr>
          <a:lstStyle/>
          <a:p>
            <a:r>
              <a:rPr lang="en-US" sz="2400" dirty="0" smtClean="0"/>
              <a:t>Aug 2016 issue</a:t>
            </a:r>
            <a:endParaRPr lang="en-US" sz="2400" dirty="0"/>
          </a:p>
        </p:txBody>
      </p:sp>
      <p:pic>
        <p:nvPicPr>
          <p:cNvPr id="8" name="Picture 7"/>
          <p:cNvPicPr>
            <a:picLocks noChangeAspect="1"/>
          </p:cNvPicPr>
          <p:nvPr/>
        </p:nvPicPr>
        <p:blipFill rotWithShape="1">
          <a:blip r:embed="rId4"/>
          <a:srcRect l="19839" t="16875" r="24115" b="2500"/>
          <a:stretch/>
        </p:blipFill>
        <p:spPr>
          <a:xfrm>
            <a:off x="136402" y="2245297"/>
            <a:ext cx="3561369" cy="3840480"/>
          </a:xfrm>
          <a:prstGeom prst="rect">
            <a:avLst/>
          </a:prstGeom>
        </p:spPr>
      </p:pic>
      <p:pic>
        <p:nvPicPr>
          <p:cNvPr id="9" name="Picture 8"/>
          <p:cNvPicPr>
            <a:picLocks noChangeAspect="1"/>
          </p:cNvPicPr>
          <p:nvPr/>
        </p:nvPicPr>
        <p:blipFill rotWithShape="1">
          <a:blip r:embed="rId5"/>
          <a:srcRect l="21947" t="19688" r="21479"/>
          <a:stretch/>
        </p:blipFill>
        <p:spPr>
          <a:xfrm>
            <a:off x="2865587" y="3148267"/>
            <a:ext cx="3866634" cy="4114800"/>
          </a:xfrm>
          <a:prstGeom prst="rect">
            <a:avLst/>
          </a:prstGeom>
        </p:spPr>
      </p:pic>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9638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 presetClass="entr" presetSubtype="4" fill="hold"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ppt_x"/>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The Lens You Use to View Your Experiences</a:t>
            </a:r>
            <a:endParaRPr lang="en-US" b="1" dirty="0">
              <a:solidFill>
                <a:srgbClr val="0070C0"/>
              </a:solidFill>
            </a:endParaRPr>
          </a:p>
        </p:txBody>
      </p:sp>
      <p:pic>
        <p:nvPicPr>
          <p:cNvPr id="3076" name="Picture 4" descr="C:\Users\asharkey\AppData\Local\Microsoft\Windows\Temporary Internet Files\Content.IE5\SHKJZGY4\Nikon_D600_camer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844" y="1526956"/>
            <a:ext cx="5383988" cy="511797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084392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5306"/>
          </a:xfrm>
        </p:spPr>
        <p:txBody>
          <a:bodyPr>
            <a:normAutofit/>
          </a:bodyPr>
          <a:lstStyle/>
          <a:p>
            <a:r>
              <a:rPr lang="en-US" sz="3600" dirty="0" smtClean="0">
                <a:solidFill>
                  <a:srgbClr val="0070C0"/>
                </a:solidFill>
                <a:latin typeface="Arial Black" panose="020B0A04020102020204" pitchFamily="34" charset="0"/>
              </a:rPr>
              <a:t>How can we take action?</a:t>
            </a:r>
            <a:endParaRPr lang="en-US" sz="3600" dirty="0">
              <a:solidFill>
                <a:srgbClr val="0070C0"/>
              </a:solidFill>
              <a:latin typeface="Arial Black" panose="020B0A04020102020204" pitchFamily="34" charset="0"/>
            </a:endParaRPr>
          </a:p>
        </p:txBody>
      </p:sp>
      <p:sp>
        <p:nvSpPr>
          <p:cNvPr id="3" name="Content Placeholder 2"/>
          <p:cNvSpPr>
            <a:spLocks noGrp="1"/>
          </p:cNvSpPr>
          <p:nvPr>
            <p:ph idx="1"/>
          </p:nvPr>
        </p:nvSpPr>
        <p:spPr>
          <a:xfrm>
            <a:off x="557628" y="1176698"/>
            <a:ext cx="7893913" cy="4087760"/>
          </a:xfrm>
        </p:spPr>
        <p:txBody>
          <a:bodyPr>
            <a:noAutofit/>
          </a:bodyPr>
          <a:lstStyle/>
          <a:p>
            <a:r>
              <a:rPr lang="en-US" sz="2800" dirty="0" smtClean="0"/>
              <a:t>Encourage women faculty to consider the tenure track. Provide them, and their male colleagues with the necessary support to be successful in attaining tenure. </a:t>
            </a:r>
          </a:p>
          <a:p>
            <a:r>
              <a:rPr lang="en-US" sz="2800" dirty="0" smtClean="0"/>
              <a:t>Unconscious bias training for search and P&amp;T committees. Standard processes for all searches to reduce biases.</a:t>
            </a:r>
          </a:p>
          <a:p>
            <a:r>
              <a:rPr lang="en-US" sz="2800" dirty="0"/>
              <a:t>Develop policies, within the confines of your regulatory environment, that are </a:t>
            </a:r>
            <a:r>
              <a:rPr lang="en-US" sz="2800" dirty="0" smtClean="0"/>
              <a:t>family-friendly.</a:t>
            </a:r>
          </a:p>
          <a:p>
            <a:r>
              <a:rPr lang="en-US" sz="2800" dirty="0"/>
              <a:t>Assess progress regularly.</a:t>
            </a:r>
          </a:p>
          <a:p>
            <a:r>
              <a:rPr lang="en-US" sz="2800" dirty="0" smtClean="0"/>
              <a:t>Training faculty to effectively mentor across genders</a:t>
            </a:r>
            <a:r>
              <a:rPr lang="en-US" sz="2800" dirty="0"/>
              <a:t>. </a:t>
            </a:r>
            <a:endParaRPr lang="en-US" sz="2800" dirty="0" smtClean="0"/>
          </a:p>
          <a:p>
            <a:endParaRPr lang="en-US" sz="2800" dirty="0" smtClean="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840351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70C0"/>
                </a:solidFill>
                <a:latin typeface="Arial Black" panose="020B0A04020102020204" pitchFamily="34" charset="0"/>
              </a:rPr>
              <a:t>How can we take action?</a:t>
            </a:r>
            <a:endParaRPr lang="en-US" sz="4000" dirty="0">
              <a:solidFill>
                <a:srgbClr val="0070C0"/>
              </a:solidFill>
            </a:endParaRPr>
          </a:p>
        </p:txBody>
      </p:sp>
      <p:sp>
        <p:nvSpPr>
          <p:cNvPr id="3" name="Content Placeholder 2"/>
          <p:cNvSpPr>
            <a:spLocks noGrp="1"/>
          </p:cNvSpPr>
          <p:nvPr>
            <p:ph idx="1"/>
          </p:nvPr>
        </p:nvSpPr>
        <p:spPr/>
        <p:txBody>
          <a:bodyPr>
            <a:normAutofit/>
          </a:bodyPr>
          <a:lstStyle/>
          <a:p>
            <a:r>
              <a:rPr lang="en-US" sz="2800" dirty="0" smtClean="0"/>
              <a:t>Focus on sponsorship for women faculty.</a:t>
            </a:r>
          </a:p>
          <a:p>
            <a:r>
              <a:rPr lang="en-US" sz="2800" dirty="0" smtClean="0"/>
              <a:t>Find </a:t>
            </a:r>
            <a:r>
              <a:rPr lang="en-US" sz="2800" dirty="0"/>
              <a:t>out how your faculty perceive the culture and climate of your department and the institution. </a:t>
            </a:r>
          </a:p>
          <a:p>
            <a:r>
              <a:rPr lang="en-US" sz="2800" dirty="0" smtClean="0"/>
              <a:t>Empower men and women faculty to </a:t>
            </a:r>
            <a:r>
              <a:rPr lang="en-US" sz="2800" dirty="0"/>
              <a:t>support, mentor, and sponsor each other</a:t>
            </a:r>
            <a:r>
              <a:rPr lang="en-US" sz="2800" dirty="0" smtClean="0"/>
              <a:t>.</a:t>
            </a:r>
          </a:p>
          <a:p>
            <a:r>
              <a:rPr lang="en-US" sz="2800" dirty="0"/>
              <a:t>Support women faculty in national professional development opportunities throughout the career lifecycle as allowable. Work to have them share knowledge and experiences.</a:t>
            </a:r>
          </a:p>
          <a:p>
            <a:endParaRPr lang="en-US" sz="2800" dirty="0" smtClean="0"/>
          </a:p>
          <a:p>
            <a:pPr marL="0" indent="0">
              <a:buNone/>
            </a:pPr>
            <a:endParaRPr lang="en-US" sz="2800" dirty="0" smtClean="0"/>
          </a:p>
          <a:p>
            <a:endParaRPr lang="en-US" sz="2800" dirty="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523334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harkey\AppData\Local\Microsoft\Windows\Temporary Internet Files\Content.IE5\84TW3THV\medium-stretching-bllerina-166.6-5256[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479" y="2100555"/>
            <a:ext cx="3312619" cy="3837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5100" y="589204"/>
            <a:ext cx="6937611" cy="954107"/>
          </a:xfrm>
          <a:prstGeom prst="rect">
            <a:avLst/>
          </a:prstGeom>
          <a:noFill/>
        </p:spPr>
        <p:txBody>
          <a:bodyPr wrap="square" rtlCol="0">
            <a:spAutoFit/>
          </a:bodyPr>
          <a:lstStyle/>
          <a:p>
            <a:r>
              <a:rPr lang="en-US" sz="2800" dirty="0" smtClean="0">
                <a:solidFill>
                  <a:schemeClr val="bg2">
                    <a:lumMod val="25000"/>
                  </a:schemeClr>
                </a:solidFill>
              </a:rPr>
              <a:t>Think about the right balance and strive to achieve it.</a:t>
            </a:r>
            <a:endParaRPr lang="en-US" sz="2800" dirty="0">
              <a:solidFill>
                <a:schemeClr val="bg2">
                  <a:lumMod val="25000"/>
                </a:schemeClr>
              </a:solidFill>
            </a:endParaRPr>
          </a:p>
        </p:txBody>
      </p:sp>
      <p:pic>
        <p:nvPicPr>
          <p:cNvPr id="1029" name="Picture 5" descr="C:\Users\asharkey\AppData\Local\Microsoft\Windows\Temporary Internet Files\Content.IE5\OINPXADZ\flagsmall[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059" y="4169150"/>
            <a:ext cx="1628775" cy="971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lstStyle/>
          <a:p>
            <a:r>
              <a:rPr lang="en-US" dirty="0" smtClean="0"/>
              <a:t>A culture conducive to women’s academic success would include:</a:t>
            </a:r>
          </a:p>
          <a:p>
            <a:pPr lvl="1"/>
            <a:r>
              <a:rPr lang="en-US" dirty="0" smtClean="0"/>
              <a:t>Freedom from gender bias</a:t>
            </a:r>
          </a:p>
          <a:p>
            <a:pPr lvl="1"/>
            <a:r>
              <a:rPr lang="en-US" dirty="0" smtClean="0"/>
              <a:t>Equal access to opportunities</a:t>
            </a:r>
          </a:p>
          <a:p>
            <a:pPr lvl="1"/>
            <a:r>
              <a:rPr lang="en-US" dirty="0"/>
              <a:t>Chair/Chief </a:t>
            </a:r>
            <a:r>
              <a:rPr lang="en-US" dirty="0" smtClean="0"/>
              <a:t>support</a:t>
            </a:r>
          </a:p>
          <a:p>
            <a:pPr lvl="1"/>
            <a:r>
              <a:rPr lang="en-US" dirty="0" smtClean="0"/>
              <a:t>Support for work-life balance</a:t>
            </a:r>
          </a:p>
        </p:txBody>
      </p:sp>
      <p:sp>
        <p:nvSpPr>
          <p:cNvPr id="6" name="Footer Placeholder 5"/>
          <p:cNvSpPr>
            <a:spLocks noGrp="1"/>
          </p:cNvSpPr>
          <p:nvPr>
            <p:ph type="ftr" sz="quarter" idx="11"/>
          </p:nvPr>
        </p:nvSpPr>
        <p:spPr/>
        <p:txBody>
          <a:bodyPr/>
          <a:lstStyle/>
          <a:p>
            <a:r>
              <a:rPr lang="nb-NO"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217847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6692" y="890953"/>
            <a:ext cx="8730616" cy="5725136"/>
          </a:xfrm>
          <a:prstGeom prst="rect">
            <a:avLst/>
          </a:prstGeom>
        </p:spPr>
      </p:pic>
      <p:sp>
        <p:nvSpPr>
          <p:cNvPr id="5" name="Rectangle 4"/>
          <p:cNvSpPr/>
          <p:nvPr/>
        </p:nvSpPr>
        <p:spPr>
          <a:xfrm>
            <a:off x="2548568" y="223320"/>
            <a:ext cx="3687356" cy="400110"/>
          </a:xfrm>
          <a:prstGeom prst="rect">
            <a:avLst/>
          </a:prstGeom>
        </p:spPr>
        <p:txBody>
          <a:bodyPr wrap="none">
            <a:spAutoFit/>
          </a:bodyPr>
          <a:lstStyle/>
          <a:p>
            <a:r>
              <a:rPr lang="en-US" dirty="0">
                <a:solidFill>
                  <a:schemeClr val="tx1"/>
                </a:solidFill>
              </a:rPr>
              <a:t>https://www.umc.edu/gwims/</a:t>
            </a: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2602038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773" y="957554"/>
            <a:ext cx="7886700" cy="1325563"/>
          </a:xfrm>
        </p:spPr>
        <p:txBody>
          <a:bodyPr>
            <a:normAutofit/>
          </a:bodyPr>
          <a:lstStyle/>
          <a:p>
            <a:r>
              <a:rPr lang="en-US" sz="4800" dirty="0" smtClean="0"/>
              <a:t>Questions??</a:t>
            </a:r>
            <a:endParaRPr lang="en-US" sz="4800" dirty="0"/>
          </a:p>
        </p:txBody>
      </p:sp>
      <p:pic>
        <p:nvPicPr>
          <p:cNvPr id="4" name="Picture 3"/>
          <p:cNvPicPr>
            <a:picLocks noChangeAspect="1"/>
          </p:cNvPicPr>
          <p:nvPr/>
        </p:nvPicPr>
        <p:blipFill>
          <a:blip r:embed="rId2"/>
          <a:stretch>
            <a:fillRect/>
          </a:stretch>
        </p:blipFill>
        <p:spPr>
          <a:xfrm>
            <a:off x="628650" y="3509089"/>
            <a:ext cx="7845201" cy="3059135"/>
          </a:xfrm>
          <a:prstGeom prst="rect">
            <a:avLst/>
          </a:prstGeom>
        </p:spPr>
      </p:pic>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4159373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l="79" t="20379" r="31820" b="12543"/>
          <a:stretch/>
        </p:blipFill>
        <p:spPr>
          <a:xfrm>
            <a:off x="0" y="0"/>
            <a:ext cx="5820481" cy="4297680"/>
          </a:xfrm>
          <a:prstGeom prst="rect">
            <a:avLst/>
          </a:prstGeom>
        </p:spPr>
      </p:pic>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288" y="0"/>
            <a:ext cx="3042649" cy="5330724"/>
          </a:xfrm>
          <a:prstGeom prst="rect">
            <a:avLst/>
          </a:prstGeom>
        </p:spPr>
      </p:pic>
      <p:pic>
        <p:nvPicPr>
          <p:cNvPr id="6" name="Picture 5"/>
          <p:cNvPicPr>
            <a:picLocks noChangeAspect="1"/>
          </p:cNvPicPr>
          <p:nvPr/>
        </p:nvPicPr>
        <p:blipFill rotWithShape="1">
          <a:blip r:embed="rId5"/>
          <a:srcRect l="1363" t="21974" r="32152" b="10962"/>
          <a:stretch/>
        </p:blipFill>
        <p:spPr>
          <a:xfrm>
            <a:off x="78807" y="2055813"/>
            <a:ext cx="5683617" cy="4297680"/>
          </a:xfrm>
          <a:prstGeom prst="rect">
            <a:avLst/>
          </a:prstGeom>
        </p:spPr>
      </p:pic>
      <p:pic>
        <p:nvPicPr>
          <p:cNvPr id="7" name="Picture 6"/>
          <p:cNvPicPr>
            <a:picLocks noChangeAspect="1"/>
          </p:cNvPicPr>
          <p:nvPr/>
        </p:nvPicPr>
        <p:blipFill rotWithShape="1">
          <a:blip r:embed="rId6"/>
          <a:srcRect l="1139" t="16220" r="31929" b="15724"/>
          <a:stretch/>
        </p:blipFill>
        <p:spPr>
          <a:xfrm>
            <a:off x="3322749" y="4001295"/>
            <a:ext cx="3718914" cy="2834640"/>
          </a:xfrm>
          <a:prstGeom prst="rect">
            <a:avLst/>
          </a:prstGeom>
        </p:spPr>
      </p:pic>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3261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42"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ppt_x</p:attrName>
                                        </p:attrNameLst>
                                      </p:cBhvr>
                                      <p:tavLst>
                                        <p:tav tm="0">
                                          <p:val>
                                            <p:strVal val="#ppt_x"/>
                                          </p:val>
                                        </p:tav>
                                        <p:tav tm="100000">
                                          <p:val>
                                            <p:strVal val="#ppt_x"/>
                                          </p:val>
                                        </p:tav>
                                      </p:tavLst>
                                    </p:anim>
                                    <p:anim calcmode="lin" valueType="num">
                                      <p:cBhvr>
                                        <p:cTn id="1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UMMC Group on </a:t>
            </a:r>
            <a:r>
              <a:rPr lang="en-US" b="1" dirty="0"/>
              <a:t>Women in Medicine and Science </a:t>
            </a:r>
            <a:endParaRPr lang="en-US" dirty="0"/>
          </a:p>
        </p:txBody>
      </p:sp>
      <p:sp>
        <p:nvSpPr>
          <p:cNvPr id="3" name="Subtitle 2"/>
          <p:cNvSpPr>
            <a:spLocks noGrp="1"/>
          </p:cNvSpPr>
          <p:nvPr>
            <p:ph type="subTitle" idx="1"/>
          </p:nvPr>
        </p:nvSpPr>
        <p:spPr>
          <a:xfrm>
            <a:off x="1143000" y="3899988"/>
            <a:ext cx="6858000" cy="1655762"/>
          </a:xfrm>
        </p:spPr>
        <p:txBody>
          <a:bodyPr>
            <a:noAutofit/>
          </a:bodyPr>
          <a:lstStyle/>
          <a:p>
            <a:r>
              <a:rPr lang="en-US" sz="2000" dirty="0" smtClean="0"/>
              <a:t>Jennifer M. Sasser, PhD</a:t>
            </a:r>
          </a:p>
          <a:p>
            <a:r>
              <a:rPr lang="en-US" sz="2000" dirty="0" smtClean="0"/>
              <a:t>Department of Pharmacology and Toxicology</a:t>
            </a:r>
          </a:p>
          <a:p>
            <a:endParaRPr lang="en-US" sz="2000" dirty="0"/>
          </a:p>
          <a:p>
            <a:r>
              <a:rPr lang="en-US" sz="2000" dirty="0" smtClean="0"/>
              <a:t>GWIMS@umc.edu</a:t>
            </a:r>
            <a:endParaRPr lang="en-US" sz="20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396346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1031" y="657544"/>
            <a:ext cx="8972969" cy="5342563"/>
          </a:xfrm>
          <a:prstGeom prst="rect">
            <a:avLst/>
          </a:prstGeom>
        </p:spPr>
      </p:pic>
      <p:sp>
        <p:nvSpPr>
          <p:cNvPr id="5" name="Footer Placeholder 4"/>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935438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79634" y="6576368"/>
            <a:ext cx="184731" cy="230832"/>
          </a:xfrm>
        </p:spPr>
        <p:txBody>
          <a:bodyPr wrap="none" anchor="b" anchorCtr="1">
            <a:spAutoFit/>
          </a:bodyPr>
          <a:lstStyle/>
          <a:p>
            <a:r>
              <a:rPr lang="en-US" smtClean="0">
                <a:solidFill>
                  <a:prstClr val="black">
                    <a:tint val="75000"/>
                  </a:prstClr>
                </a:solidFill>
              </a:rPr>
              <a:t>Angela Sharkey, MD</a:t>
            </a:r>
            <a:endParaRPr lang="en-US" dirty="0">
              <a:solidFill>
                <a:prstClr val="black">
                  <a:tint val="75000"/>
                </a:prstClr>
              </a:solidFill>
            </a:endParaRPr>
          </a:p>
        </p:txBody>
      </p:sp>
      <p:sp>
        <p:nvSpPr>
          <p:cNvPr id="2" name="Title 1"/>
          <p:cNvSpPr>
            <a:spLocks noGrp="1"/>
          </p:cNvSpPr>
          <p:nvPr>
            <p:ph type="ctrTitle"/>
          </p:nvPr>
        </p:nvSpPr>
        <p:spPr>
          <a:xfrm>
            <a:off x="355600" y="1396999"/>
            <a:ext cx="8610600" cy="3611563"/>
          </a:xfrm>
        </p:spPr>
        <p:txBody>
          <a:bodyPr>
            <a:normAutofit fontScale="90000"/>
          </a:bodyPr>
          <a:lstStyle/>
          <a:p>
            <a:pPr algn="l"/>
            <a:r>
              <a:rPr lang="en-US" b="1" dirty="0" smtClean="0">
                <a:solidFill>
                  <a:srgbClr val="317D9F"/>
                </a:solidFill>
                <a:latin typeface="Helvetica" panose="020B0604020202020204" pitchFamily="34" charset="0"/>
                <a:cs typeface="Helvetica" panose="020B0604020202020204" pitchFamily="34" charset="0"/>
              </a:rPr>
              <a:t>The State of Women in Academic Medicine: </a:t>
            </a:r>
            <a:r>
              <a:rPr lang="en-US" b="1" dirty="0">
                <a:solidFill>
                  <a:srgbClr val="317D9F"/>
                </a:solidFill>
                <a:latin typeface="Helvetica" panose="020B0604020202020204" pitchFamily="34" charset="0"/>
                <a:cs typeface="Helvetica" panose="020B0604020202020204" pitchFamily="34" charset="0"/>
              </a:rPr>
              <a:t>T</a:t>
            </a:r>
            <a:r>
              <a:rPr lang="en-US" b="1" dirty="0" smtClean="0">
                <a:solidFill>
                  <a:srgbClr val="317D9F"/>
                </a:solidFill>
                <a:latin typeface="Helvetica" panose="020B0604020202020204" pitchFamily="34" charset="0"/>
                <a:cs typeface="Helvetica" panose="020B0604020202020204" pitchFamily="34" charset="0"/>
              </a:rPr>
              <a:t>he Pipeline and Pathways to Leadership</a:t>
            </a:r>
            <a:r>
              <a:rPr lang="en-US" dirty="0" smtClean="0">
                <a:solidFill>
                  <a:srgbClr val="317D9F"/>
                </a:solidFill>
                <a:latin typeface="Helvetica" panose="020B0604020202020204" pitchFamily="34" charset="0"/>
                <a:cs typeface="Helvetica" panose="020B0604020202020204" pitchFamily="34" charset="0"/>
              </a:rPr>
              <a:t/>
            </a:r>
            <a:br>
              <a:rPr lang="en-US" dirty="0" smtClean="0">
                <a:solidFill>
                  <a:srgbClr val="317D9F"/>
                </a:solidFill>
                <a:latin typeface="Helvetica" panose="020B0604020202020204" pitchFamily="34" charset="0"/>
                <a:cs typeface="Helvetica" panose="020B0604020202020204" pitchFamily="34" charset="0"/>
              </a:rPr>
            </a:br>
            <a:r>
              <a:rPr lang="en-US" dirty="0">
                <a:solidFill>
                  <a:srgbClr val="5D2884"/>
                </a:solidFill>
                <a:latin typeface="Helvetica" panose="020B0604020202020204" pitchFamily="34" charset="0"/>
                <a:cs typeface="Helvetica" panose="020B0604020202020204" pitchFamily="34" charset="0"/>
              </a:rPr>
              <a:t/>
            </a:r>
            <a:br>
              <a:rPr lang="en-US" dirty="0">
                <a:solidFill>
                  <a:srgbClr val="5D2884"/>
                </a:solidFill>
                <a:latin typeface="Helvetica" panose="020B0604020202020204" pitchFamily="34" charset="0"/>
                <a:cs typeface="Helvetica" panose="020B0604020202020204" pitchFamily="34" charset="0"/>
              </a:rPr>
            </a:br>
            <a:r>
              <a:rPr lang="en-US" sz="3100" dirty="0" smtClean="0">
                <a:solidFill>
                  <a:srgbClr val="5D2884"/>
                </a:solidFill>
                <a:latin typeface="Helvetica" panose="020B0604020202020204" pitchFamily="34" charset="0"/>
                <a:cs typeface="Helvetica" panose="020B0604020202020204" pitchFamily="34" charset="0"/>
              </a:rPr>
              <a:t>National results and </a:t>
            </a:r>
            <a:br>
              <a:rPr lang="en-US" sz="3100" dirty="0" smtClean="0">
                <a:solidFill>
                  <a:srgbClr val="5D2884"/>
                </a:solidFill>
                <a:latin typeface="Helvetica" panose="020B0604020202020204" pitchFamily="34" charset="0"/>
                <a:cs typeface="Helvetica" panose="020B0604020202020204" pitchFamily="34" charset="0"/>
              </a:rPr>
            </a:br>
            <a:r>
              <a:rPr lang="en-US" sz="3100" dirty="0" smtClean="0">
                <a:solidFill>
                  <a:srgbClr val="5D2884"/>
                </a:solidFill>
                <a:latin typeface="Helvetica" panose="020B0604020202020204" pitchFamily="34" charset="0"/>
                <a:cs typeface="Helvetica" panose="020B0604020202020204" pitchFamily="34" charset="0"/>
              </a:rPr>
              <a:t>benchmarking presentation</a:t>
            </a:r>
            <a:endParaRPr lang="en-US" sz="3100" dirty="0">
              <a:solidFill>
                <a:srgbClr val="5D2884"/>
              </a:solidFill>
              <a:latin typeface="Helvetica" panose="020B0604020202020204" pitchFamily="34" charset="0"/>
              <a:cs typeface="Helvetica" panose="020B0604020202020204" pitchFamily="34" charset="0"/>
            </a:endParaRPr>
          </a:p>
        </p:txBody>
      </p:sp>
      <p:sp>
        <p:nvSpPr>
          <p:cNvPr id="4" name="Content Placeholder 2"/>
          <p:cNvSpPr txBox="1">
            <a:spLocks/>
          </p:cNvSpPr>
          <p:nvPr/>
        </p:nvSpPr>
        <p:spPr>
          <a:xfrm>
            <a:off x="282331" y="5632287"/>
            <a:ext cx="7886700" cy="46868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fontAlgn="auto">
              <a:spcAft>
                <a:spcPts val="0"/>
              </a:spcAft>
            </a:pPr>
            <a:r>
              <a:rPr lang="en-US" b="0" dirty="0" smtClean="0">
                <a:solidFill>
                  <a:srgbClr val="286884"/>
                </a:solidFill>
              </a:rPr>
              <a:t>The presentation template was created by Claudia </a:t>
            </a:r>
            <a:r>
              <a:rPr lang="en-US" b="0" dirty="0" err="1" smtClean="0">
                <a:solidFill>
                  <a:srgbClr val="286884"/>
                </a:solidFill>
              </a:rPr>
              <a:t>Raezer</a:t>
            </a:r>
            <a:r>
              <a:rPr lang="en-US" b="0" dirty="0" smtClean="0">
                <a:solidFill>
                  <a:srgbClr val="286884"/>
                </a:solidFill>
              </a:rPr>
              <a:t>, Program Specialist, Women in Medicine and Science and Diana </a:t>
            </a:r>
            <a:r>
              <a:rPr lang="en-US" b="0" dirty="0" err="1" smtClean="0">
                <a:solidFill>
                  <a:srgbClr val="286884"/>
                </a:solidFill>
              </a:rPr>
              <a:t>Lautenberger</a:t>
            </a:r>
            <a:r>
              <a:rPr lang="en-US" b="0" dirty="0" smtClean="0">
                <a:solidFill>
                  <a:srgbClr val="286884"/>
                </a:solidFill>
              </a:rPr>
              <a:t>, M.A.T., Director, Women in Medicine and Science, Association of American Medical Colleges. </a:t>
            </a:r>
          </a:p>
        </p:txBody>
      </p:sp>
    </p:spTree>
    <p:extLst>
      <p:ext uri="{BB962C8B-B14F-4D97-AF65-F5344CB8AC3E}">
        <p14:creationId xmlns:p14="http://schemas.microsoft.com/office/powerpoint/2010/main" val="2414521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275" y="2674639"/>
            <a:ext cx="6132685" cy="1325563"/>
          </a:xfrm>
        </p:spPr>
        <p:txBody>
          <a:bodyPr>
            <a:normAutofit/>
          </a:bodyPr>
          <a:lstStyle/>
          <a:p>
            <a:r>
              <a:rPr lang="en-US" sz="4400" dirty="0" smtClean="0">
                <a:solidFill>
                  <a:srgbClr val="5D2884"/>
                </a:solidFill>
                <a:latin typeface="Arial Black" panose="020B0A04020102020204" pitchFamily="34" charset="0"/>
              </a:rPr>
              <a:t>How are we doing?</a:t>
            </a:r>
            <a:endParaRPr lang="en-US" sz="4400" dirty="0">
              <a:solidFill>
                <a:srgbClr val="5D2884"/>
              </a:solidFill>
              <a:latin typeface="Arial Black" panose="020B0A04020102020204" pitchFamily="34"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262786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5894" y="292478"/>
            <a:ext cx="8388990" cy="461665"/>
          </a:xfrm>
          <a:prstGeom prst="rect">
            <a:avLst/>
          </a:prstGeom>
          <a:noFill/>
        </p:spPr>
        <p:txBody>
          <a:bodyPr wrap="square" rtlCol="0">
            <a:spAutoFit/>
          </a:bodyPr>
          <a:lstStyle/>
          <a:p>
            <a:pPr eaLnBrk="1" fontAlgn="auto" hangingPunct="1">
              <a:spcBef>
                <a:spcPts val="0"/>
              </a:spcBef>
              <a:spcAft>
                <a:spcPts val="0"/>
              </a:spcAft>
            </a:pPr>
            <a:r>
              <a:rPr lang="en-US" sz="2400" b="0" dirty="0" smtClean="0">
                <a:solidFill>
                  <a:srgbClr val="5D2884"/>
                </a:solidFill>
                <a:latin typeface="Arial Black" panose="020B0A04020102020204" pitchFamily="34" charset="0"/>
              </a:rPr>
              <a:t>Total Full Time Faculty</a:t>
            </a:r>
            <a:endParaRPr lang="en-US" sz="2400" b="0" dirty="0">
              <a:solidFill>
                <a:srgbClr val="5D2884"/>
              </a:solidFill>
              <a:latin typeface="Arial Black" panose="020B0A04020102020204" pitchFamily="34" charset="0"/>
            </a:endParaRPr>
          </a:p>
        </p:txBody>
      </p:sp>
      <p:graphicFrame>
        <p:nvGraphicFramePr>
          <p:cNvPr id="33" name="Chart 32"/>
          <p:cNvGraphicFramePr/>
          <p:nvPr>
            <p:extLst/>
          </p:nvPr>
        </p:nvGraphicFramePr>
        <p:xfrm>
          <a:off x="1556247" y="5071686"/>
          <a:ext cx="930183" cy="861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p:cNvGraphicFramePr/>
          <p:nvPr>
            <p:extLst>
              <p:ext uri="{D42A27DB-BD31-4B8C-83A1-F6EECF244321}">
                <p14:modId xmlns:p14="http://schemas.microsoft.com/office/powerpoint/2010/main" val="1027973365"/>
              </p:ext>
            </p:extLst>
          </p:nvPr>
        </p:nvGraphicFramePr>
        <p:xfrm>
          <a:off x="4227119" y="1234812"/>
          <a:ext cx="4453298" cy="4008307"/>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559033" y="6050870"/>
            <a:ext cx="7772400" cy="261610"/>
          </a:xfrm>
          <a:prstGeom prst="rect">
            <a:avLst/>
          </a:prstGeom>
          <a:noFill/>
        </p:spPr>
        <p:txBody>
          <a:bodyPr wrap="square" rtlCol="0">
            <a:spAutoFit/>
          </a:bodyPr>
          <a:lstStyle/>
          <a:p>
            <a:r>
              <a:rPr lang="en-US" sz="1100" dirty="0" smtClean="0">
                <a:solidFill>
                  <a:schemeClr val="bg1">
                    <a:lumMod val="50000"/>
                  </a:schemeClr>
                </a:solidFill>
              </a:rPr>
              <a:t>Source: Women in Medicine and Science Benchmarking Tables, </a:t>
            </a:r>
            <a:r>
              <a:rPr lang="en-US" sz="1100" dirty="0" smtClean="0">
                <a:solidFill>
                  <a:schemeClr val="bg1">
                    <a:lumMod val="50000"/>
                  </a:schemeClr>
                </a:solidFill>
                <a:hlinkClick r:id="rId5"/>
              </a:rPr>
              <a:t>Table </a:t>
            </a:r>
            <a:r>
              <a:rPr lang="en-US" sz="1100" dirty="0">
                <a:solidFill>
                  <a:schemeClr val="bg1">
                    <a:lumMod val="50000"/>
                  </a:schemeClr>
                </a:solidFill>
                <a:hlinkClick r:id="rId5"/>
              </a:rPr>
              <a:t>7</a:t>
            </a:r>
            <a:endParaRPr lang="en-US" sz="1100" dirty="0" smtClean="0">
              <a:solidFill>
                <a:schemeClr val="bg1">
                  <a:lumMod val="50000"/>
                </a:schemeClr>
              </a:solidFill>
            </a:endParaRPr>
          </a:p>
        </p:txBody>
      </p:sp>
      <p:graphicFrame>
        <p:nvGraphicFramePr>
          <p:cNvPr id="7" name="Chart 6"/>
          <p:cNvGraphicFramePr/>
          <p:nvPr>
            <p:extLst>
              <p:ext uri="{D42A27DB-BD31-4B8C-83A1-F6EECF244321}">
                <p14:modId xmlns:p14="http://schemas.microsoft.com/office/powerpoint/2010/main" val="3904881214"/>
              </p:ext>
            </p:extLst>
          </p:nvPr>
        </p:nvGraphicFramePr>
        <p:xfrm>
          <a:off x="288191" y="1251435"/>
          <a:ext cx="4453298" cy="3911601"/>
        </p:xfrm>
        <a:graphic>
          <a:graphicData uri="http://schemas.openxmlformats.org/drawingml/2006/chart">
            <c:chart xmlns:c="http://schemas.openxmlformats.org/drawingml/2006/chart" xmlns:r="http://schemas.openxmlformats.org/officeDocument/2006/relationships" r:id="rId6"/>
          </a:graphicData>
        </a:graphic>
      </p:graphicFrame>
      <p:sp>
        <p:nvSpPr>
          <p:cNvPr id="2" name="Footer Placeholder 1"/>
          <p:cNvSpPr>
            <a:spLocks noGrp="1"/>
          </p:cNvSpPr>
          <p:nvPr>
            <p:ph type="ftr" sz="quarter" idx="11"/>
          </p:nvPr>
        </p:nvSpPr>
        <p:spPr/>
        <p:txBody>
          <a:bodyPr/>
          <a:lstStyle/>
          <a:p>
            <a:r>
              <a:rPr lang="en-US" smtClean="0">
                <a:solidFill>
                  <a:prstClr val="black">
                    <a:tint val="75000"/>
                  </a:prstClr>
                </a:solidFill>
              </a:rPr>
              <a:t>Angela Sharkey, MD</a:t>
            </a:r>
            <a:endParaRPr lang="en-US" dirty="0">
              <a:solidFill>
                <a:prstClr val="black">
                  <a:tint val="75000"/>
                </a:prstClr>
              </a:solidFill>
            </a:endParaRPr>
          </a:p>
        </p:txBody>
      </p:sp>
    </p:spTree>
    <p:extLst>
      <p:ext uri="{BB962C8B-B14F-4D97-AF65-F5344CB8AC3E}">
        <p14:creationId xmlns:p14="http://schemas.microsoft.com/office/powerpoint/2010/main" val="19444039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DVSETTINGS" val="1"/>
  <p:tag name="ADVSHOWMETER" val="0"/>
  <p:tag name="ADVGLOBALTRANSITION" val="-1"/>
  <p:tag name="ADVSCREENWIDTH" val="800"/>
  <p:tag name="ADVSCREENHEIGHT" val="600"/>
  <p:tag name="ADVFASTTRANSITIONS" val="1"/>
  <p:tag name="ADVGAMMA" val="0.000000"/>
  <p:tag name="ADVDIMBULLETS" val="0"/>
  <p:tag name="ADVPANSCAN" val="0"/>
  <p:tag name="ADVBEVELING" val="0"/>
  <p:tag name="ADVSHADOWS" val="1"/>
  <p:tag name="ADVAATEXT" val="1"/>
  <p:tag name="ADVAASHAPES" val="1"/>
  <p:tag name="MMPROD_NEXTUNIQUEID" val="10010"/>
  <p:tag name="MMPROD_UIDATA" val="&lt;database version=&quot;7.0&quot;&gt;&lt;object type=&quot;1&quot; unique_id=&quot;10001&quot;&gt;&lt;object type=&quot;2&quot; unique_id=&quot;10339&quot;&gt;&lt;object type=&quot;3&quot; unique_id=&quot;10340&quot;&gt;&lt;property id=&quot;20148&quot; value=&quot;5&quot;/&gt;&lt;property id=&quot;20300&quot; value=&quot;Slide 1&quot;/&gt;&lt;property id=&quot;20307&quot; value=&quot;257&quot;/&gt;&lt;/object&gt;&lt;object type=&quot;3&quot; unique_id=&quot;10341&quot;&gt;&lt;property id=&quot;20148&quot; value=&quot;5&quot;/&gt;&lt;property id=&quot;20300&quot; value=&quot;Slide 2 - &amp;quot;Add Chart title&amp;quot;&quot;/&gt;&lt;property id=&quot;20307&quot; value=&quot;566&quot;/&gt;&lt;/object&gt;&lt;object type=&quot;3&quot; unique_id=&quot;10342&quot;&gt;&lt;property id=&quot;20148&quot; value=&quot;5&quot;/&gt;&lt;property id=&quot;20300&quot; value=&quot;Slide 3 - &amp;quot;Chart template&amp;quot;&quot;/&gt;&lt;property id=&quot;20307&quot; value=&quot;567&quot;/&gt;&lt;/object&gt;&lt;object type=&quot;3&quot; unique_id=&quot;10343&quot;&gt;&lt;property id=&quot;20148&quot; value=&quot;5&quot;/&gt;&lt;property id=&quot;20300&quot; value=&quot;Slide 4&quot;/&gt;&lt;property id=&quot;20307&quot; value=&quot;561&quot;/&gt;&lt;/object&gt;&lt;/object&gt;&lt;object type=&quot;8&quot; unique_id=&quot;10349&quot;&gt;&lt;/object&gt;&lt;/object&gt;&lt;/database&gt;"/>
  <p:tag name="SECTOMILLISECCONVERTED" val="1"/>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20253</TotalTime>
  <Words>1856</Words>
  <Application>Microsoft Office PowerPoint</Application>
  <PresentationFormat>On-screen Show (4:3)</PresentationFormat>
  <Paragraphs>214</Paragraphs>
  <Slides>35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Arial Black</vt:lpstr>
      <vt:lpstr>Calibri</vt:lpstr>
      <vt:lpstr>Calibri Light</vt:lpstr>
      <vt:lpstr>Helvetica</vt:lpstr>
      <vt:lpstr>Wingdings</vt:lpstr>
      <vt:lpstr>Office Theme</vt:lpstr>
      <vt:lpstr>In Order to Lean In, You Have to Be at the Table</vt:lpstr>
      <vt:lpstr>How are we influenced by society?</vt:lpstr>
      <vt:lpstr>PowerPoint Presentation</vt:lpstr>
      <vt:lpstr>PowerPoint Presentation</vt:lpstr>
      <vt:lpstr>UMMC Group on Women in Medicine and Science </vt:lpstr>
      <vt:lpstr>PowerPoint Presentation</vt:lpstr>
      <vt:lpstr>The State of Women in Academic Medicine: The Pipeline and Pathways to Leadership  National results and  benchmarking presentation</vt:lpstr>
      <vt:lpstr>How are we doing?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the Current State of Women in Academic Medicine and Science?</vt:lpstr>
      <vt:lpstr>What Women Say They Need To Succeed</vt:lpstr>
      <vt:lpstr>This Issue is Not Unique to Academic Medicine</vt:lpstr>
      <vt:lpstr>We Need to Fix the Systems, Not the Women</vt:lpstr>
      <vt:lpstr>Target for addressing these issues</vt:lpstr>
      <vt:lpstr>Target for addressing these issues</vt:lpstr>
      <vt:lpstr>PowerPoint Presentation</vt:lpstr>
      <vt:lpstr>Striving to achieve the need for: Clear expectations about their role and the path of advancement </vt:lpstr>
      <vt:lpstr>Enhancing Visibility</vt:lpstr>
      <vt:lpstr>Mentorship</vt:lpstr>
      <vt:lpstr>Sponsorship</vt:lpstr>
      <vt:lpstr>Networking</vt:lpstr>
      <vt:lpstr>The Lens You Use to View Your Experiences</vt:lpstr>
      <vt:lpstr>How can we take action?</vt:lpstr>
      <vt:lpstr>How can we take action?</vt:lpstr>
      <vt:lpstr>PowerPoint Presentation</vt:lpstr>
      <vt:lpstr>PowerPoint Presentation</vt:lpstr>
      <vt:lpstr>Questions??</vt:lpstr>
    </vt:vector>
  </TitlesOfParts>
  <Company>AAMC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Grigsby</dc:creator>
  <cp:lastModifiedBy>Teresa Clayton</cp:lastModifiedBy>
  <cp:revision>233</cp:revision>
  <cp:lastPrinted>2016-01-14T21:34:10Z</cp:lastPrinted>
  <dcterms:created xsi:type="dcterms:W3CDTF">2014-09-04T12:20:17Z</dcterms:created>
  <dcterms:modified xsi:type="dcterms:W3CDTF">2017-01-05T19:35:28Z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Author">
    <vt:lpwstr>ACCT04\ottersod</vt:lpwstr>
  </property>
  <property fmtid="{D5CDD505-2E9C-101B-9397-08002B2CF9AE}" pid="3" name="Document Sensitivity">
    <vt:lpwstr>1</vt:lpwstr>
  </property>
  <property fmtid="{D5CDD505-2E9C-101B-9397-08002B2CF9AE}" pid="4" name="ThirdParty">
    <vt:lpwstr/>
  </property>
  <property fmtid="{D5CDD505-2E9C-101B-9397-08002B2CF9AE}" pid="5" name="OCI Restriction">
    <vt:bool>false</vt:bool>
  </property>
  <property fmtid="{D5CDD505-2E9C-101B-9397-08002B2CF9AE}" pid="6" name="OCI Additional Info">
    <vt:lpwstr/>
  </property>
  <property fmtid="{D5CDD505-2E9C-101B-9397-08002B2CF9AE}" pid="7" name="Allow Header Overwrite">
    <vt:bool>true</vt:bool>
  </property>
  <property fmtid="{D5CDD505-2E9C-101B-9397-08002B2CF9AE}" pid="8" name="Allow Footer Overwrite">
    <vt:bool>true</vt:bool>
  </property>
  <property fmtid="{D5CDD505-2E9C-101B-9397-08002B2CF9AE}" pid="9" name="Multiple Selected">
    <vt:lpwstr>-1</vt:lpwstr>
  </property>
  <property fmtid="{D5CDD505-2E9C-101B-9397-08002B2CF9AE}" pid="10" name="SIPLongWording">
    <vt:lpwstr/>
  </property>
  <property fmtid="{D5CDD505-2E9C-101B-9397-08002B2CF9AE}" pid="11" name="checkedProgramsCount">
    <vt:i4>0</vt:i4>
  </property>
  <property fmtid="{D5CDD505-2E9C-101B-9397-08002B2CF9AE}" pid="12" name="ExpCountry">
    <vt:lpwstr/>
  </property>
</Properties>
</file>